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85"/>
  </p:notesMasterIdLst>
  <p:handoutMasterIdLst>
    <p:handoutMasterId r:id="rId86"/>
  </p:handoutMasterIdLst>
  <p:sldIdLst>
    <p:sldId id="306" r:id="rId5"/>
    <p:sldId id="294" r:id="rId6"/>
    <p:sldId id="314" r:id="rId7"/>
    <p:sldId id="395" r:id="rId8"/>
    <p:sldId id="396" r:id="rId9"/>
    <p:sldId id="397" r:id="rId10"/>
    <p:sldId id="398" r:id="rId11"/>
    <p:sldId id="399" r:id="rId12"/>
    <p:sldId id="400" r:id="rId13"/>
    <p:sldId id="401" r:id="rId14"/>
    <p:sldId id="402" r:id="rId15"/>
    <p:sldId id="403" r:id="rId16"/>
    <p:sldId id="404" r:id="rId17"/>
    <p:sldId id="405" r:id="rId18"/>
    <p:sldId id="406" r:id="rId19"/>
    <p:sldId id="407" r:id="rId20"/>
    <p:sldId id="408" r:id="rId21"/>
    <p:sldId id="409" r:id="rId22"/>
    <p:sldId id="410" r:id="rId23"/>
    <p:sldId id="411" r:id="rId24"/>
    <p:sldId id="412" r:id="rId25"/>
    <p:sldId id="413" r:id="rId26"/>
    <p:sldId id="414" r:id="rId27"/>
    <p:sldId id="415" r:id="rId28"/>
    <p:sldId id="416" r:id="rId29"/>
    <p:sldId id="417" r:id="rId30"/>
    <p:sldId id="418" r:id="rId31"/>
    <p:sldId id="419" r:id="rId32"/>
    <p:sldId id="420" r:id="rId33"/>
    <p:sldId id="455" r:id="rId34"/>
    <p:sldId id="421" r:id="rId35"/>
    <p:sldId id="428" r:id="rId36"/>
    <p:sldId id="429" r:id="rId37"/>
    <p:sldId id="430" r:id="rId38"/>
    <p:sldId id="431" r:id="rId39"/>
    <p:sldId id="432" r:id="rId40"/>
    <p:sldId id="433" r:id="rId41"/>
    <p:sldId id="434" r:id="rId42"/>
    <p:sldId id="435" r:id="rId43"/>
    <p:sldId id="436" r:id="rId44"/>
    <p:sldId id="437" r:id="rId45"/>
    <p:sldId id="438" r:id="rId46"/>
    <p:sldId id="439" r:id="rId47"/>
    <p:sldId id="440" r:id="rId48"/>
    <p:sldId id="441" r:id="rId49"/>
    <p:sldId id="442" r:id="rId50"/>
    <p:sldId id="443" r:id="rId51"/>
    <p:sldId id="422" r:id="rId52"/>
    <p:sldId id="424" r:id="rId53"/>
    <p:sldId id="423" r:id="rId54"/>
    <p:sldId id="456" r:id="rId55"/>
    <p:sldId id="426" r:id="rId56"/>
    <p:sldId id="457" r:id="rId57"/>
    <p:sldId id="458" r:id="rId58"/>
    <p:sldId id="427" r:id="rId59"/>
    <p:sldId id="444" r:id="rId60"/>
    <p:sldId id="445" r:id="rId61"/>
    <p:sldId id="446" r:id="rId62"/>
    <p:sldId id="447" r:id="rId63"/>
    <p:sldId id="448" r:id="rId64"/>
    <p:sldId id="466" r:id="rId65"/>
    <p:sldId id="467" r:id="rId66"/>
    <p:sldId id="468" r:id="rId67"/>
    <p:sldId id="469" r:id="rId68"/>
    <p:sldId id="425" r:id="rId69"/>
    <p:sldId id="449" r:id="rId70"/>
    <p:sldId id="450" r:id="rId71"/>
    <p:sldId id="451" r:id="rId72"/>
    <p:sldId id="453" r:id="rId73"/>
    <p:sldId id="454" r:id="rId74"/>
    <p:sldId id="452" r:id="rId75"/>
    <p:sldId id="460" r:id="rId76"/>
    <p:sldId id="459" r:id="rId77"/>
    <p:sldId id="463" r:id="rId78"/>
    <p:sldId id="464" r:id="rId79"/>
    <p:sldId id="465" r:id="rId80"/>
    <p:sldId id="461" r:id="rId81"/>
    <p:sldId id="462" r:id="rId82"/>
    <p:sldId id="312" r:id="rId83"/>
    <p:sldId id="394" r:id="rId84"/>
  </p:sldIdLst>
  <p:sldSz cx="12192000" cy="6858000"/>
  <p:notesSz cx="6858000" cy="9144000"/>
  <p:defaultTextStyle>
    <a:defPPr rtl="0">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ema Uygulanmış Stil 1 - Vurgu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025" autoAdjust="0"/>
  </p:normalViewPr>
  <p:slideViewPr>
    <p:cSldViewPr snapToGrid="0">
      <p:cViewPr varScale="1">
        <p:scale>
          <a:sx n="70" d="100"/>
          <a:sy n="70" d="100"/>
        </p:scale>
        <p:origin x="1166" y="48"/>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28"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tableStyles" Target="tableStyle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viewProps" Target="viewProps.xml"/><Relationship Id="rId9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3D540216-9055-4C93-87A4-D0531F0639C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a:extLst>
              <a:ext uri="{FF2B5EF4-FFF2-40B4-BE49-F238E27FC236}">
                <a16:creationId xmlns:a16="http://schemas.microsoft.com/office/drawing/2014/main" id="{98AA5119-4B0E-448B-AC3C-D056BBBC970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536ADF-3EC2-4D6F-9F7F-1F88E3288139}" type="datetime1">
              <a:rPr lang="tr-TR" smtClean="0"/>
              <a:t>13.02.2025</a:t>
            </a:fld>
            <a:endParaRPr lang="tr-TR"/>
          </a:p>
        </p:txBody>
      </p:sp>
      <p:sp>
        <p:nvSpPr>
          <p:cNvPr id="4" name="Alt Bilgi Yer Tutucusu 3">
            <a:extLst>
              <a:ext uri="{FF2B5EF4-FFF2-40B4-BE49-F238E27FC236}">
                <a16:creationId xmlns:a16="http://schemas.microsoft.com/office/drawing/2014/main" id="{3487CF48-2790-4843-BDF8-2D1DCCB4B36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5" name="Slayt Numarası Yer Tutucusu 4">
            <a:extLst>
              <a:ext uri="{FF2B5EF4-FFF2-40B4-BE49-F238E27FC236}">
                <a16:creationId xmlns:a16="http://schemas.microsoft.com/office/drawing/2014/main" id="{A8CE5D44-D9F9-426F-84AB-A62A927CA27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890FA1-7FBD-4C37-BCAF-01F3D049D1A2}" type="slidenum">
              <a:rPr lang="tr-TR" smtClean="0"/>
              <a:t>‹#›</a:t>
            </a:fld>
            <a:endParaRPr lang="tr-TR"/>
          </a:p>
        </p:txBody>
      </p:sp>
    </p:spTree>
    <p:extLst>
      <p:ext uri="{BB962C8B-B14F-4D97-AF65-F5344CB8AC3E}">
        <p14:creationId xmlns:p14="http://schemas.microsoft.com/office/powerpoint/2010/main" val="8356621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noProof="0"/>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A214D3A-912A-4866-90B4-0232CEDB2416}" type="datetime1">
              <a:rPr lang="tr-TR" noProof="0" smtClean="0"/>
              <a:t>13.02.2025</a:t>
            </a:fld>
            <a:endParaRPr lang="tr-TR" noProof="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tr-TR" noProof="0"/>
          </a:p>
        </p:txBody>
      </p:sp>
      <p:sp>
        <p:nvSpPr>
          <p:cNvPr id="5" name="Notlar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noProof="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939589-3E79-4C82-AA4A-FE78234FAA59}" type="slidenum">
              <a:rPr lang="tr-TR" noProof="0" smtClean="0"/>
              <a:t>‹#›</a:t>
            </a:fld>
            <a:endParaRPr lang="tr-TR" noProof="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a:t>
            </a:fld>
            <a:endParaRPr lang="tr-TR"/>
          </a:p>
        </p:txBody>
      </p:sp>
    </p:spTree>
    <p:extLst>
      <p:ext uri="{BB962C8B-B14F-4D97-AF65-F5344CB8AC3E}">
        <p14:creationId xmlns:p14="http://schemas.microsoft.com/office/powerpoint/2010/main" val="443263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10</a:t>
            </a:fld>
            <a:endParaRPr lang="tr-TR"/>
          </a:p>
        </p:txBody>
      </p:sp>
    </p:spTree>
    <p:extLst>
      <p:ext uri="{BB962C8B-B14F-4D97-AF65-F5344CB8AC3E}">
        <p14:creationId xmlns:p14="http://schemas.microsoft.com/office/powerpoint/2010/main" val="1050539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11</a:t>
            </a:fld>
            <a:endParaRPr lang="tr-TR"/>
          </a:p>
        </p:txBody>
      </p:sp>
    </p:spTree>
    <p:extLst>
      <p:ext uri="{BB962C8B-B14F-4D97-AF65-F5344CB8AC3E}">
        <p14:creationId xmlns:p14="http://schemas.microsoft.com/office/powerpoint/2010/main" val="962154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12</a:t>
            </a:fld>
            <a:endParaRPr lang="tr-TR"/>
          </a:p>
        </p:txBody>
      </p:sp>
    </p:spTree>
    <p:extLst>
      <p:ext uri="{BB962C8B-B14F-4D97-AF65-F5344CB8AC3E}">
        <p14:creationId xmlns:p14="http://schemas.microsoft.com/office/powerpoint/2010/main" val="3775958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13</a:t>
            </a:fld>
            <a:endParaRPr lang="tr-TR"/>
          </a:p>
        </p:txBody>
      </p:sp>
    </p:spTree>
    <p:extLst>
      <p:ext uri="{BB962C8B-B14F-4D97-AF65-F5344CB8AC3E}">
        <p14:creationId xmlns:p14="http://schemas.microsoft.com/office/powerpoint/2010/main" val="842985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14</a:t>
            </a:fld>
            <a:endParaRPr lang="tr-TR"/>
          </a:p>
        </p:txBody>
      </p:sp>
    </p:spTree>
    <p:extLst>
      <p:ext uri="{BB962C8B-B14F-4D97-AF65-F5344CB8AC3E}">
        <p14:creationId xmlns:p14="http://schemas.microsoft.com/office/powerpoint/2010/main" val="406112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15</a:t>
            </a:fld>
            <a:endParaRPr lang="tr-TR"/>
          </a:p>
        </p:txBody>
      </p:sp>
    </p:spTree>
    <p:extLst>
      <p:ext uri="{BB962C8B-B14F-4D97-AF65-F5344CB8AC3E}">
        <p14:creationId xmlns:p14="http://schemas.microsoft.com/office/powerpoint/2010/main" val="964768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16</a:t>
            </a:fld>
            <a:endParaRPr lang="tr-TR"/>
          </a:p>
        </p:txBody>
      </p:sp>
    </p:spTree>
    <p:extLst>
      <p:ext uri="{BB962C8B-B14F-4D97-AF65-F5344CB8AC3E}">
        <p14:creationId xmlns:p14="http://schemas.microsoft.com/office/powerpoint/2010/main" val="19314928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17</a:t>
            </a:fld>
            <a:endParaRPr lang="tr-TR"/>
          </a:p>
        </p:txBody>
      </p:sp>
    </p:spTree>
    <p:extLst>
      <p:ext uri="{BB962C8B-B14F-4D97-AF65-F5344CB8AC3E}">
        <p14:creationId xmlns:p14="http://schemas.microsoft.com/office/powerpoint/2010/main" val="21614462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18</a:t>
            </a:fld>
            <a:endParaRPr lang="tr-TR"/>
          </a:p>
        </p:txBody>
      </p:sp>
    </p:spTree>
    <p:extLst>
      <p:ext uri="{BB962C8B-B14F-4D97-AF65-F5344CB8AC3E}">
        <p14:creationId xmlns:p14="http://schemas.microsoft.com/office/powerpoint/2010/main" val="11029225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19</a:t>
            </a:fld>
            <a:endParaRPr lang="tr-TR"/>
          </a:p>
        </p:txBody>
      </p:sp>
    </p:spTree>
    <p:extLst>
      <p:ext uri="{BB962C8B-B14F-4D97-AF65-F5344CB8AC3E}">
        <p14:creationId xmlns:p14="http://schemas.microsoft.com/office/powerpoint/2010/main" val="2110725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a:t>
            </a:fld>
            <a:endParaRPr lang="tr-TR"/>
          </a:p>
        </p:txBody>
      </p:sp>
    </p:spTree>
    <p:extLst>
      <p:ext uri="{BB962C8B-B14F-4D97-AF65-F5344CB8AC3E}">
        <p14:creationId xmlns:p14="http://schemas.microsoft.com/office/powerpoint/2010/main" val="826253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20</a:t>
            </a:fld>
            <a:endParaRPr lang="tr-TR"/>
          </a:p>
        </p:txBody>
      </p:sp>
    </p:spTree>
    <p:extLst>
      <p:ext uri="{BB962C8B-B14F-4D97-AF65-F5344CB8AC3E}">
        <p14:creationId xmlns:p14="http://schemas.microsoft.com/office/powerpoint/2010/main" val="9230649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21</a:t>
            </a:fld>
            <a:endParaRPr lang="tr-TR"/>
          </a:p>
        </p:txBody>
      </p:sp>
    </p:spTree>
    <p:extLst>
      <p:ext uri="{BB962C8B-B14F-4D97-AF65-F5344CB8AC3E}">
        <p14:creationId xmlns:p14="http://schemas.microsoft.com/office/powerpoint/2010/main" val="99808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22</a:t>
            </a:fld>
            <a:endParaRPr lang="tr-TR"/>
          </a:p>
        </p:txBody>
      </p:sp>
    </p:spTree>
    <p:extLst>
      <p:ext uri="{BB962C8B-B14F-4D97-AF65-F5344CB8AC3E}">
        <p14:creationId xmlns:p14="http://schemas.microsoft.com/office/powerpoint/2010/main" val="13108995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23</a:t>
            </a:fld>
            <a:endParaRPr lang="tr-TR"/>
          </a:p>
        </p:txBody>
      </p:sp>
    </p:spTree>
    <p:extLst>
      <p:ext uri="{BB962C8B-B14F-4D97-AF65-F5344CB8AC3E}">
        <p14:creationId xmlns:p14="http://schemas.microsoft.com/office/powerpoint/2010/main" val="10942367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24</a:t>
            </a:fld>
            <a:endParaRPr lang="tr-TR"/>
          </a:p>
        </p:txBody>
      </p:sp>
    </p:spTree>
    <p:extLst>
      <p:ext uri="{BB962C8B-B14F-4D97-AF65-F5344CB8AC3E}">
        <p14:creationId xmlns:p14="http://schemas.microsoft.com/office/powerpoint/2010/main" val="11196217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25</a:t>
            </a:fld>
            <a:endParaRPr lang="tr-TR"/>
          </a:p>
        </p:txBody>
      </p:sp>
    </p:spTree>
    <p:extLst>
      <p:ext uri="{BB962C8B-B14F-4D97-AF65-F5344CB8AC3E}">
        <p14:creationId xmlns:p14="http://schemas.microsoft.com/office/powerpoint/2010/main" val="30943580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26</a:t>
            </a:fld>
            <a:endParaRPr lang="tr-TR"/>
          </a:p>
        </p:txBody>
      </p:sp>
    </p:spTree>
    <p:extLst>
      <p:ext uri="{BB962C8B-B14F-4D97-AF65-F5344CB8AC3E}">
        <p14:creationId xmlns:p14="http://schemas.microsoft.com/office/powerpoint/2010/main" val="27503403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27</a:t>
            </a:fld>
            <a:endParaRPr lang="tr-TR"/>
          </a:p>
        </p:txBody>
      </p:sp>
    </p:spTree>
    <p:extLst>
      <p:ext uri="{BB962C8B-B14F-4D97-AF65-F5344CB8AC3E}">
        <p14:creationId xmlns:p14="http://schemas.microsoft.com/office/powerpoint/2010/main" val="25025730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28</a:t>
            </a:fld>
            <a:endParaRPr lang="tr-TR"/>
          </a:p>
        </p:txBody>
      </p:sp>
    </p:spTree>
    <p:extLst>
      <p:ext uri="{BB962C8B-B14F-4D97-AF65-F5344CB8AC3E}">
        <p14:creationId xmlns:p14="http://schemas.microsoft.com/office/powerpoint/2010/main" val="38341231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29</a:t>
            </a:fld>
            <a:endParaRPr lang="tr-TR"/>
          </a:p>
        </p:txBody>
      </p:sp>
    </p:spTree>
    <p:extLst>
      <p:ext uri="{BB962C8B-B14F-4D97-AF65-F5344CB8AC3E}">
        <p14:creationId xmlns:p14="http://schemas.microsoft.com/office/powerpoint/2010/main" val="1017546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a:t>
            </a:fld>
            <a:endParaRPr lang="tr-TR"/>
          </a:p>
        </p:txBody>
      </p:sp>
    </p:spTree>
    <p:extLst>
      <p:ext uri="{BB962C8B-B14F-4D97-AF65-F5344CB8AC3E}">
        <p14:creationId xmlns:p14="http://schemas.microsoft.com/office/powerpoint/2010/main" val="13456542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30</a:t>
            </a:fld>
            <a:endParaRPr lang="tr-TR"/>
          </a:p>
        </p:txBody>
      </p:sp>
    </p:spTree>
    <p:extLst>
      <p:ext uri="{BB962C8B-B14F-4D97-AF65-F5344CB8AC3E}">
        <p14:creationId xmlns:p14="http://schemas.microsoft.com/office/powerpoint/2010/main" val="1476875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31</a:t>
            </a:fld>
            <a:endParaRPr lang="tr-TR"/>
          </a:p>
        </p:txBody>
      </p:sp>
    </p:spTree>
    <p:extLst>
      <p:ext uri="{BB962C8B-B14F-4D97-AF65-F5344CB8AC3E}">
        <p14:creationId xmlns:p14="http://schemas.microsoft.com/office/powerpoint/2010/main" val="16611365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32</a:t>
            </a:fld>
            <a:endParaRPr lang="tr-TR"/>
          </a:p>
        </p:txBody>
      </p:sp>
    </p:spTree>
    <p:extLst>
      <p:ext uri="{BB962C8B-B14F-4D97-AF65-F5344CB8AC3E}">
        <p14:creationId xmlns:p14="http://schemas.microsoft.com/office/powerpoint/2010/main" val="10297271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33</a:t>
            </a:fld>
            <a:endParaRPr lang="tr-TR"/>
          </a:p>
        </p:txBody>
      </p:sp>
    </p:spTree>
    <p:extLst>
      <p:ext uri="{BB962C8B-B14F-4D97-AF65-F5344CB8AC3E}">
        <p14:creationId xmlns:p14="http://schemas.microsoft.com/office/powerpoint/2010/main" val="8813397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34</a:t>
            </a:fld>
            <a:endParaRPr lang="tr-TR"/>
          </a:p>
        </p:txBody>
      </p:sp>
    </p:spTree>
    <p:extLst>
      <p:ext uri="{BB962C8B-B14F-4D97-AF65-F5344CB8AC3E}">
        <p14:creationId xmlns:p14="http://schemas.microsoft.com/office/powerpoint/2010/main" val="18822670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35</a:t>
            </a:fld>
            <a:endParaRPr lang="tr-TR"/>
          </a:p>
        </p:txBody>
      </p:sp>
    </p:spTree>
    <p:extLst>
      <p:ext uri="{BB962C8B-B14F-4D97-AF65-F5344CB8AC3E}">
        <p14:creationId xmlns:p14="http://schemas.microsoft.com/office/powerpoint/2010/main" val="25947372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36</a:t>
            </a:fld>
            <a:endParaRPr lang="tr-TR"/>
          </a:p>
        </p:txBody>
      </p:sp>
    </p:spTree>
    <p:extLst>
      <p:ext uri="{BB962C8B-B14F-4D97-AF65-F5344CB8AC3E}">
        <p14:creationId xmlns:p14="http://schemas.microsoft.com/office/powerpoint/2010/main" val="9283296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37</a:t>
            </a:fld>
            <a:endParaRPr lang="tr-TR"/>
          </a:p>
        </p:txBody>
      </p:sp>
    </p:spTree>
    <p:extLst>
      <p:ext uri="{BB962C8B-B14F-4D97-AF65-F5344CB8AC3E}">
        <p14:creationId xmlns:p14="http://schemas.microsoft.com/office/powerpoint/2010/main" val="27736717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38</a:t>
            </a:fld>
            <a:endParaRPr lang="tr-TR"/>
          </a:p>
        </p:txBody>
      </p:sp>
    </p:spTree>
    <p:extLst>
      <p:ext uri="{BB962C8B-B14F-4D97-AF65-F5344CB8AC3E}">
        <p14:creationId xmlns:p14="http://schemas.microsoft.com/office/powerpoint/2010/main" val="16142536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39</a:t>
            </a:fld>
            <a:endParaRPr lang="tr-TR"/>
          </a:p>
        </p:txBody>
      </p:sp>
    </p:spTree>
    <p:extLst>
      <p:ext uri="{BB962C8B-B14F-4D97-AF65-F5344CB8AC3E}">
        <p14:creationId xmlns:p14="http://schemas.microsoft.com/office/powerpoint/2010/main" val="2551657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a:t>
            </a:fld>
            <a:endParaRPr lang="tr-TR"/>
          </a:p>
        </p:txBody>
      </p:sp>
    </p:spTree>
    <p:extLst>
      <p:ext uri="{BB962C8B-B14F-4D97-AF65-F5344CB8AC3E}">
        <p14:creationId xmlns:p14="http://schemas.microsoft.com/office/powerpoint/2010/main" val="33179396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40</a:t>
            </a:fld>
            <a:endParaRPr lang="tr-TR"/>
          </a:p>
        </p:txBody>
      </p:sp>
    </p:spTree>
    <p:extLst>
      <p:ext uri="{BB962C8B-B14F-4D97-AF65-F5344CB8AC3E}">
        <p14:creationId xmlns:p14="http://schemas.microsoft.com/office/powerpoint/2010/main" val="16850519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41</a:t>
            </a:fld>
            <a:endParaRPr lang="tr-TR"/>
          </a:p>
        </p:txBody>
      </p:sp>
    </p:spTree>
    <p:extLst>
      <p:ext uri="{BB962C8B-B14F-4D97-AF65-F5344CB8AC3E}">
        <p14:creationId xmlns:p14="http://schemas.microsoft.com/office/powerpoint/2010/main" val="20072106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42</a:t>
            </a:fld>
            <a:endParaRPr lang="tr-TR"/>
          </a:p>
        </p:txBody>
      </p:sp>
    </p:spTree>
    <p:extLst>
      <p:ext uri="{BB962C8B-B14F-4D97-AF65-F5344CB8AC3E}">
        <p14:creationId xmlns:p14="http://schemas.microsoft.com/office/powerpoint/2010/main" val="1576765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43</a:t>
            </a:fld>
            <a:endParaRPr lang="tr-TR"/>
          </a:p>
        </p:txBody>
      </p:sp>
    </p:spTree>
    <p:extLst>
      <p:ext uri="{BB962C8B-B14F-4D97-AF65-F5344CB8AC3E}">
        <p14:creationId xmlns:p14="http://schemas.microsoft.com/office/powerpoint/2010/main" val="5497648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44</a:t>
            </a:fld>
            <a:endParaRPr lang="tr-TR"/>
          </a:p>
        </p:txBody>
      </p:sp>
    </p:spTree>
    <p:extLst>
      <p:ext uri="{BB962C8B-B14F-4D97-AF65-F5344CB8AC3E}">
        <p14:creationId xmlns:p14="http://schemas.microsoft.com/office/powerpoint/2010/main" val="27961289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45</a:t>
            </a:fld>
            <a:endParaRPr lang="tr-TR"/>
          </a:p>
        </p:txBody>
      </p:sp>
    </p:spTree>
    <p:extLst>
      <p:ext uri="{BB962C8B-B14F-4D97-AF65-F5344CB8AC3E}">
        <p14:creationId xmlns:p14="http://schemas.microsoft.com/office/powerpoint/2010/main" val="11135028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46</a:t>
            </a:fld>
            <a:endParaRPr lang="tr-TR"/>
          </a:p>
        </p:txBody>
      </p:sp>
    </p:spTree>
    <p:extLst>
      <p:ext uri="{BB962C8B-B14F-4D97-AF65-F5344CB8AC3E}">
        <p14:creationId xmlns:p14="http://schemas.microsoft.com/office/powerpoint/2010/main" val="2488293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47</a:t>
            </a:fld>
            <a:endParaRPr lang="tr-TR"/>
          </a:p>
        </p:txBody>
      </p:sp>
    </p:spTree>
    <p:extLst>
      <p:ext uri="{BB962C8B-B14F-4D97-AF65-F5344CB8AC3E}">
        <p14:creationId xmlns:p14="http://schemas.microsoft.com/office/powerpoint/2010/main" val="13829496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48</a:t>
            </a:fld>
            <a:endParaRPr lang="tr-TR"/>
          </a:p>
        </p:txBody>
      </p:sp>
    </p:spTree>
    <p:extLst>
      <p:ext uri="{BB962C8B-B14F-4D97-AF65-F5344CB8AC3E}">
        <p14:creationId xmlns:p14="http://schemas.microsoft.com/office/powerpoint/2010/main" val="3116792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49</a:t>
            </a:fld>
            <a:endParaRPr lang="tr-TR"/>
          </a:p>
        </p:txBody>
      </p:sp>
    </p:spTree>
    <p:extLst>
      <p:ext uri="{BB962C8B-B14F-4D97-AF65-F5344CB8AC3E}">
        <p14:creationId xmlns:p14="http://schemas.microsoft.com/office/powerpoint/2010/main" val="3835381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a:t>
            </a:fld>
            <a:endParaRPr lang="tr-TR"/>
          </a:p>
        </p:txBody>
      </p:sp>
    </p:spTree>
    <p:extLst>
      <p:ext uri="{BB962C8B-B14F-4D97-AF65-F5344CB8AC3E}">
        <p14:creationId xmlns:p14="http://schemas.microsoft.com/office/powerpoint/2010/main" val="21973235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50</a:t>
            </a:fld>
            <a:endParaRPr lang="tr-TR"/>
          </a:p>
        </p:txBody>
      </p:sp>
    </p:spTree>
    <p:extLst>
      <p:ext uri="{BB962C8B-B14F-4D97-AF65-F5344CB8AC3E}">
        <p14:creationId xmlns:p14="http://schemas.microsoft.com/office/powerpoint/2010/main" val="2503565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51</a:t>
            </a:fld>
            <a:endParaRPr lang="tr-TR"/>
          </a:p>
        </p:txBody>
      </p:sp>
    </p:spTree>
    <p:extLst>
      <p:ext uri="{BB962C8B-B14F-4D97-AF65-F5344CB8AC3E}">
        <p14:creationId xmlns:p14="http://schemas.microsoft.com/office/powerpoint/2010/main" val="41692168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52</a:t>
            </a:fld>
            <a:endParaRPr lang="tr-TR"/>
          </a:p>
        </p:txBody>
      </p:sp>
    </p:spTree>
    <p:extLst>
      <p:ext uri="{BB962C8B-B14F-4D97-AF65-F5344CB8AC3E}">
        <p14:creationId xmlns:p14="http://schemas.microsoft.com/office/powerpoint/2010/main" val="42807252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53</a:t>
            </a:fld>
            <a:endParaRPr lang="tr-TR"/>
          </a:p>
        </p:txBody>
      </p:sp>
    </p:spTree>
    <p:extLst>
      <p:ext uri="{BB962C8B-B14F-4D97-AF65-F5344CB8AC3E}">
        <p14:creationId xmlns:p14="http://schemas.microsoft.com/office/powerpoint/2010/main" val="42643080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54</a:t>
            </a:fld>
            <a:endParaRPr lang="tr-TR"/>
          </a:p>
        </p:txBody>
      </p:sp>
    </p:spTree>
    <p:extLst>
      <p:ext uri="{BB962C8B-B14F-4D97-AF65-F5344CB8AC3E}">
        <p14:creationId xmlns:p14="http://schemas.microsoft.com/office/powerpoint/2010/main" val="6415674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55</a:t>
            </a:fld>
            <a:endParaRPr lang="tr-TR"/>
          </a:p>
        </p:txBody>
      </p:sp>
    </p:spTree>
    <p:extLst>
      <p:ext uri="{BB962C8B-B14F-4D97-AF65-F5344CB8AC3E}">
        <p14:creationId xmlns:p14="http://schemas.microsoft.com/office/powerpoint/2010/main" val="18032576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56</a:t>
            </a:fld>
            <a:endParaRPr lang="tr-TR"/>
          </a:p>
        </p:txBody>
      </p:sp>
    </p:spTree>
    <p:extLst>
      <p:ext uri="{BB962C8B-B14F-4D97-AF65-F5344CB8AC3E}">
        <p14:creationId xmlns:p14="http://schemas.microsoft.com/office/powerpoint/2010/main" val="18699516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57</a:t>
            </a:fld>
            <a:endParaRPr lang="tr-TR"/>
          </a:p>
        </p:txBody>
      </p:sp>
    </p:spTree>
    <p:extLst>
      <p:ext uri="{BB962C8B-B14F-4D97-AF65-F5344CB8AC3E}">
        <p14:creationId xmlns:p14="http://schemas.microsoft.com/office/powerpoint/2010/main" val="35372700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58</a:t>
            </a:fld>
            <a:endParaRPr lang="tr-TR"/>
          </a:p>
        </p:txBody>
      </p:sp>
    </p:spTree>
    <p:extLst>
      <p:ext uri="{BB962C8B-B14F-4D97-AF65-F5344CB8AC3E}">
        <p14:creationId xmlns:p14="http://schemas.microsoft.com/office/powerpoint/2010/main" val="28935451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59</a:t>
            </a:fld>
            <a:endParaRPr lang="tr-TR"/>
          </a:p>
        </p:txBody>
      </p:sp>
    </p:spTree>
    <p:extLst>
      <p:ext uri="{BB962C8B-B14F-4D97-AF65-F5344CB8AC3E}">
        <p14:creationId xmlns:p14="http://schemas.microsoft.com/office/powerpoint/2010/main" val="773977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a:t>
            </a:fld>
            <a:endParaRPr lang="tr-TR"/>
          </a:p>
        </p:txBody>
      </p:sp>
    </p:spTree>
    <p:extLst>
      <p:ext uri="{BB962C8B-B14F-4D97-AF65-F5344CB8AC3E}">
        <p14:creationId xmlns:p14="http://schemas.microsoft.com/office/powerpoint/2010/main" val="33863087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60</a:t>
            </a:fld>
            <a:endParaRPr lang="tr-TR"/>
          </a:p>
        </p:txBody>
      </p:sp>
    </p:spTree>
    <p:extLst>
      <p:ext uri="{BB962C8B-B14F-4D97-AF65-F5344CB8AC3E}">
        <p14:creationId xmlns:p14="http://schemas.microsoft.com/office/powerpoint/2010/main" val="18000658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D0463-0445-02A3-36A4-4CCF2E3504BD}"/>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7B15EC77-5DFA-469D-5DD3-50335260F4F8}"/>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C7F5593B-C6DD-2C97-C0D6-A40672BBFD18}"/>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DDDF65EE-FF5F-CBC8-9037-2E45942C9842}"/>
              </a:ext>
            </a:extLst>
          </p:cNvPr>
          <p:cNvSpPr>
            <a:spLocks noGrp="1"/>
          </p:cNvSpPr>
          <p:nvPr>
            <p:ph type="sldNum" sz="quarter" idx="5"/>
          </p:nvPr>
        </p:nvSpPr>
        <p:spPr/>
        <p:txBody>
          <a:bodyPr/>
          <a:lstStyle/>
          <a:p>
            <a:pPr rtl="0"/>
            <a:fld id="{D5939589-3E79-4C82-AA4A-FE78234FAA59}" type="slidenum">
              <a:rPr lang="tr-TR" smtClean="0"/>
              <a:t>61</a:t>
            </a:fld>
            <a:endParaRPr lang="tr-TR"/>
          </a:p>
        </p:txBody>
      </p:sp>
    </p:spTree>
    <p:extLst>
      <p:ext uri="{BB962C8B-B14F-4D97-AF65-F5344CB8AC3E}">
        <p14:creationId xmlns:p14="http://schemas.microsoft.com/office/powerpoint/2010/main" val="40506392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6A4A7-DF20-2B75-47DD-DEFB75E70B67}"/>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7D8BB8F1-9A7A-3812-4228-D149C3E1B8F5}"/>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BACFAEC6-10A5-2350-140F-843126859532}"/>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C5035285-0D9C-5485-65DB-CF9913A9FB19}"/>
              </a:ext>
            </a:extLst>
          </p:cNvPr>
          <p:cNvSpPr>
            <a:spLocks noGrp="1"/>
          </p:cNvSpPr>
          <p:nvPr>
            <p:ph type="sldNum" sz="quarter" idx="5"/>
          </p:nvPr>
        </p:nvSpPr>
        <p:spPr/>
        <p:txBody>
          <a:bodyPr/>
          <a:lstStyle/>
          <a:p>
            <a:pPr rtl="0"/>
            <a:fld id="{D5939589-3E79-4C82-AA4A-FE78234FAA59}" type="slidenum">
              <a:rPr lang="tr-TR" smtClean="0"/>
              <a:t>62</a:t>
            </a:fld>
            <a:endParaRPr lang="tr-TR"/>
          </a:p>
        </p:txBody>
      </p:sp>
    </p:spTree>
    <p:extLst>
      <p:ext uri="{BB962C8B-B14F-4D97-AF65-F5344CB8AC3E}">
        <p14:creationId xmlns:p14="http://schemas.microsoft.com/office/powerpoint/2010/main" val="20984279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AC573-FE5E-060C-7688-48594AE3BB75}"/>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A7F1D625-2336-7CCF-3789-25ACF7B38173}"/>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58DA8243-4B25-92C6-FD73-2114965E4803}"/>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33CCD4E8-19EA-D0BF-7258-DEFF3F6CA6ED}"/>
              </a:ext>
            </a:extLst>
          </p:cNvPr>
          <p:cNvSpPr>
            <a:spLocks noGrp="1"/>
          </p:cNvSpPr>
          <p:nvPr>
            <p:ph type="sldNum" sz="quarter" idx="5"/>
          </p:nvPr>
        </p:nvSpPr>
        <p:spPr/>
        <p:txBody>
          <a:bodyPr/>
          <a:lstStyle/>
          <a:p>
            <a:pPr rtl="0"/>
            <a:fld id="{D5939589-3E79-4C82-AA4A-FE78234FAA59}" type="slidenum">
              <a:rPr lang="tr-TR" smtClean="0"/>
              <a:t>63</a:t>
            </a:fld>
            <a:endParaRPr lang="tr-TR"/>
          </a:p>
        </p:txBody>
      </p:sp>
    </p:spTree>
    <p:extLst>
      <p:ext uri="{BB962C8B-B14F-4D97-AF65-F5344CB8AC3E}">
        <p14:creationId xmlns:p14="http://schemas.microsoft.com/office/powerpoint/2010/main" val="14670523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0644C-30AB-160A-A9E1-AADE3622F50F}"/>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A2842CA7-EDF5-FC9B-5111-D99D52ECE382}"/>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24D4E05B-DEB9-FA2C-BD49-07851A698FB1}"/>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2847CA1C-BE56-8980-08B6-1B53DA569310}"/>
              </a:ext>
            </a:extLst>
          </p:cNvPr>
          <p:cNvSpPr>
            <a:spLocks noGrp="1"/>
          </p:cNvSpPr>
          <p:nvPr>
            <p:ph type="sldNum" sz="quarter" idx="5"/>
          </p:nvPr>
        </p:nvSpPr>
        <p:spPr/>
        <p:txBody>
          <a:bodyPr/>
          <a:lstStyle/>
          <a:p>
            <a:pPr rtl="0"/>
            <a:fld id="{D5939589-3E79-4C82-AA4A-FE78234FAA59}" type="slidenum">
              <a:rPr lang="tr-TR" smtClean="0"/>
              <a:t>64</a:t>
            </a:fld>
            <a:endParaRPr lang="tr-TR"/>
          </a:p>
        </p:txBody>
      </p:sp>
    </p:spTree>
    <p:extLst>
      <p:ext uri="{BB962C8B-B14F-4D97-AF65-F5344CB8AC3E}">
        <p14:creationId xmlns:p14="http://schemas.microsoft.com/office/powerpoint/2010/main" val="11079617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65</a:t>
            </a:fld>
            <a:endParaRPr lang="tr-TR"/>
          </a:p>
        </p:txBody>
      </p:sp>
    </p:spTree>
    <p:extLst>
      <p:ext uri="{BB962C8B-B14F-4D97-AF65-F5344CB8AC3E}">
        <p14:creationId xmlns:p14="http://schemas.microsoft.com/office/powerpoint/2010/main" val="266258700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66</a:t>
            </a:fld>
            <a:endParaRPr lang="tr-TR"/>
          </a:p>
        </p:txBody>
      </p:sp>
    </p:spTree>
    <p:extLst>
      <p:ext uri="{BB962C8B-B14F-4D97-AF65-F5344CB8AC3E}">
        <p14:creationId xmlns:p14="http://schemas.microsoft.com/office/powerpoint/2010/main" val="18158316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67</a:t>
            </a:fld>
            <a:endParaRPr lang="tr-TR"/>
          </a:p>
        </p:txBody>
      </p:sp>
    </p:spTree>
    <p:extLst>
      <p:ext uri="{BB962C8B-B14F-4D97-AF65-F5344CB8AC3E}">
        <p14:creationId xmlns:p14="http://schemas.microsoft.com/office/powerpoint/2010/main" val="14815610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68</a:t>
            </a:fld>
            <a:endParaRPr lang="tr-TR"/>
          </a:p>
        </p:txBody>
      </p:sp>
    </p:spTree>
    <p:extLst>
      <p:ext uri="{BB962C8B-B14F-4D97-AF65-F5344CB8AC3E}">
        <p14:creationId xmlns:p14="http://schemas.microsoft.com/office/powerpoint/2010/main" val="40746405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69</a:t>
            </a:fld>
            <a:endParaRPr lang="tr-TR"/>
          </a:p>
        </p:txBody>
      </p:sp>
    </p:spTree>
    <p:extLst>
      <p:ext uri="{BB962C8B-B14F-4D97-AF65-F5344CB8AC3E}">
        <p14:creationId xmlns:p14="http://schemas.microsoft.com/office/powerpoint/2010/main" val="3665284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7</a:t>
            </a:fld>
            <a:endParaRPr lang="tr-TR"/>
          </a:p>
        </p:txBody>
      </p:sp>
    </p:spTree>
    <p:extLst>
      <p:ext uri="{BB962C8B-B14F-4D97-AF65-F5344CB8AC3E}">
        <p14:creationId xmlns:p14="http://schemas.microsoft.com/office/powerpoint/2010/main" val="10089940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70</a:t>
            </a:fld>
            <a:endParaRPr lang="tr-TR"/>
          </a:p>
        </p:txBody>
      </p:sp>
    </p:spTree>
    <p:extLst>
      <p:ext uri="{BB962C8B-B14F-4D97-AF65-F5344CB8AC3E}">
        <p14:creationId xmlns:p14="http://schemas.microsoft.com/office/powerpoint/2010/main" val="38257520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71</a:t>
            </a:fld>
            <a:endParaRPr lang="tr-TR"/>
          </a:p>
        </p:txBody>
      </p:sp>
    </p:spTree>
    <p:extLst>
      <p:ext uri="{BB962C8B-B14F-4D97-AF65-F5344CB8AC3E}">
        <p14:creationId xmlns:p14="http://schemas.microsoft.com/office/powerpoint/2010/main" val="116648487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72</a:t>
            </a:fld>
            <a:endParaRPr lang="tr-TR"/>
          </a:p>
        </p:txBody>
      </p:sp>
    </p:spTree>
    <p:extLst>
      <p:ext uri="{BB962C8B-B14F-4D97-AF65-F5344CB8AC3E}">
        <p14:creationId xmlns:p14="http://schemas.microsoft.com/office/powerpoint/2010/main" val="84821487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73</a:t>
            </a:fld>
            <a:endParaRPr lang="tr-TR"/>
          </a:p>
        </p:txBody>
      </p:sp>
    </p:spTree>
    <p:extLst>
      <p:ext uri="{BB962C8B-B14F-4D97-AF65-F5344CB8AC3E}">
        <p14:creationId xmlns:p14="http://schemas.microsoft.com/office/powerpoint/2010/main" val="7046008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B1363-1C7E-CB8E-DBE0-8432F75B1665}"/>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822AAC99-363C-0B4A-5D69-F8E282050B19}"/>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E8F982CD-D71F-ADF9-A219-6EBD1DF973A9}"/>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9A36390B-437C-4D4C-1D81-E18F56DA4E9B}"/>
              </a:ext>
            </a:extLst>
          </p:cNvPr>
          <p:cNvSpPr>
            <a:spLocks noGrp="1"/>
          </p:cNvSpPr>
          <p:nvPr>
            <p:ph type="sldNum" sz="quarter" idx="5"/>
          </p:nvPr>
        </p:nvSpPr>
        <p:spPr/>
        <p:txBody>
          <a:bodyPr/>
          <a:lstStyle/>
          <a:p>
            <a:pPr rtl="0"/>
            <a:fld id="{D5939589-3E79-4C82-AA4A-FE78234FAA59}" type="slidenum">
              <a:rPr lang="tr-TR" smtClean="0"/>
              <a:t>74</a:t>
            </a:fld>
            <a:endParaRPr lang="tr-TR"/>
          </a:p>
        </p:txBody>
      </p:sp>
    </p:spTree>
    <p:extLst>
      <p:ext uri="{BB962C8B-B14F-4D97-AF65-F5344CB8AC3E}">
        <p14:creationId xmlns:p14="http://schemas.microsoft.com/office/powerpoint/2010/main" val="211733040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9AF681-FF6D-F261-6963-E9C9F895632B}"/>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74F773F2-446A-1C38-4819-90B6D11C2914}"/>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EF66DF05-A132-D3ED-6514-414147C5E6B7}"/>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F802ACA9-EF9B-9C5D-395E-638EEBA0BE7C}"/>
              </a:ext>
            </a:extLst>
          </p:cNvPr>
          <p:cNvSpPr>
            <a:spLocks noGrp="1"/>
          </p:cNvSpPr>
          <p:nvPr>
            <p:ph type="sldNum" sz="quarter" idx="5"/>
          </p:nvPr>
        </p:nvSpPr>
        <p:spPr/>
        <p:txBody>
          <a:bodyPr/>
          <a:lstStyle/>
          <a:p>
            <a:pPr rtl="0"/>
            <a:fld id="{D5939589-3E79-4C82-AA4A-FE78234FAA59}" type="slidenum">
              <a:rPr lang="tr-TR" smtClean="0"/>
              <a:t>75</a:t>
            </a:fld>
            <a:endParaRPr lang="tr-TR"/>
          </a:p>
        </p:txBody>
      </p:sp>
    </p:spTree>
    <p:extLst>
      <p:ext uri="{BB962C8B-B14F-4D97-AF65-F5344CB8AC3E}">
        <p14:creationId xmlns:p14="http://schemas.microsoft.com/office/powerpoint/2010/main" val="34471491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26470-16EF-4FC0-5925-82CEFA055562}"/>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40CD39BC-0425-B10B-3B6F-9F76E506E3D3}"/>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EAEB45FB-1CD5-53F4-5802-59F185560651}"/>
              </a:ext>
            </a:extLst>
          </p:cNvPr>
          <p:cNvSpPr>
            <a:spLocks noGrp="1"/>
          </p:cNvSpPr>
          <p:nvPr>
            <p:ph type="body" idx="1"/>
          </p:nvPr>
        </p:nvSpPr>
        <p:spPr/>
        <p:txBody>
          <a:bodyPr/>
          <a:lstStyle/>
          <a:p>
            <a:endParaRPr lang="tr-TR"/>
          </a:p>
        </p:txBody>
      </p:sp>
      <p:sp>
        <p:nvSpPr>
          <p:cNvPr id="4" name="Slayt Numarası Yer Tutucusu 3">
            <a:extLst>
              <a:ext uri="{FF2B5EF4-FFF2-40B4-BE49-F238E27FC236}">
                <a16:creationId xmlns:a16="http://schemas.microsoft.com/office/drawing/2014/main" id="{E173F58F-24DD-EBF0-4B7A-1ECC361380CE}"/>
              </a:ext>
            </a:extLst>
          </p:cNvPr>
          <p:cNvSpPr>
            <a:spLocks noGrp="1"/>
          </p:cNvSpPr>
          <p:nvPr>
            <p:ph type="sldNum" sz="quarter" idx="5"/>
          </p:nvPr>
        </p:nvSpPr>
        <p:spPr/>
        <p:txBody>
          <a:bodyPr/>
          <a:lstStyle/>
          <a:p>
            <a:pPr rtl="0"/>
            <a:fld id="{D5939589-3E79-4C82-AA4A-FE78234FAA59}" type="slidenum">
              <a:rPr lang="tr-TR" smtClean="0"/>
              <a:t>76</a:t>
            </a:fld>
            <a:endParaRPr lang="tr-TR"/>
          </a:p>
        </p:txBody>
      </p:sp>
    </p:spTree>
    <p:extLst>
      <p:ext uri="{BB962C8B-B14F-4D97-AF65-F5344CB8AC3E}">
        <p14:creationId xmlns:p14="http://schemas.microsoft.com/office/powerpoint/2010/main" val="423966486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77</a:t>
            </a:fld>
            <a:endParaRPr lang="tr-TR"/>
          </a:p>
        </p:txBody>
      </p:sp>
    </p:spTree>
    <p:extLst>
      <p:ext uri="{BB962C8B-B14F-4D97-AF65-F5344CB8AC3E}">
        <p14:creationId xmlns:p14="http://schemas.microsoft.com/office/powerpoint/2010/main" val="49418062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78</a:t>
            </a:fld>
            <a:endParaRPr lang="tr-TR"/>
          </a:p>
        </p:txBody>
      </p:sp>
    </p:spTree>
    <p:extLst>
      <p:ext uri="{BB962C8B-B14F-4D97-AF65-F5344CB8AC3E}">
        <p14:creationId xmlns:p14="http://schemas.microsoft.com/office/powerpoint/2010/main" val="146847822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79</a:t>
            </a:fld>
            <a:endParaRPr lang="tr-TR"/>
          </a:p>
        </p:txBody>
      </p:sp>
    </p:spTree>
    <p:extLst>
      <p:ext uri="{BB962C8B-B14F-4D97-AF65-F5344CB8AC3E}">
        <p14:creationId xmlns:p14="http://schemas.microsoft.com/office/powerpoint/2010/main" val="4017186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8</a:t>
            </a:fld>
            <a:endParaRPr lang="tr-TR"/>
          </a:p>
        </p:txBody>
      </p:sp>
    </p:spTree>
    <p:extLst>
      <p:ext uri="{BB962C8B-B14F-4D97-AF65-F5344CB8AC3E}">
        <p14:creationId xmlns:p14="http://schemas.microsoft.com/office/powerpoint/2010/main" val="122647307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80</a:t>
            </a:fld>
            <a:endParaRPr lang="tr-TR"/>
          </a:p>
        </p:txBody>
      </p:sp>
    </p:spTree>
    <p:extLst>
      <p:ext uri="{BB962C8B-B14F-4D97-AF65-F5344CB8AC3E}">
        <p14:creationId xmlns:p14="http://schemas.microsoft.com/office/powerpoint/2010/main" val="2979906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9</a:t>
            </a:fld>
            <a:endParaRPr lang="tr-TR"/>
          </a:p>
        </p:txBody>
      </p:sp>
    </p:spTree>
    <p:extLst>
      <p:ext uri="{BB962C8B-B14F-4D97-AF65-F5344CB8AC3E}">
        <p14:creationId xmlns:p14="http://schemas.microsoft.com/office/powerpoint/2010/main" val="4142180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rtlCol="0" anchor="b"/>
          <a:lstStyle>
            <a:lvl1pPr algn="l">
              <a:defRPr sz="6000" b="1" i="0" cap="all" baseline="0"/>
            </a:lvl1pPr>
          </a:lstStyle>
          <a:p>
            <a:pPr rtl="0"/>
            <a:r>
              <a:rPr lang="tr-TR" noProof="0"/>
              <a:t>Asıl başlık stilini düzenlemek için tıklayın</a:t>
            </a:r>
          </a:p>
        </p:txBody>
      </p:sp>
      <p:sp>
        <p:nvSpPr>
          <p:cNvPr id="3" name="Alt Başlık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4000" y="3602038"/>
            <a:ext cx="9144000" cy="1655762"/>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tıklatın</a:t>
            </a:r>
          </a:p>
        </p:txBody>
      </p:sp>
      <p:cxnSp>
        <p:nvCxnSpPr>
          <p:cNvPr id="11" name="Düz Bağlayıcı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4" name="İçerik Yer Tutucusu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5" name="Metin Yer Tutucusu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6" name="İçerik Yer Tutucusu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cxnSp>
        <p:nvCxnSpPr>
          <p:cNvPr id="10" name="Düz Bağlayıcı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fik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tr-TR" noProof="0"/>
          </a:p>
        </p:txBody>
      </p:sp>
      <p:sp>
        <p:nvSpPr>
          <p:cNvPr id="14" name="Grafik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tr-TR" noProof="0"/>
          </a:p>
        </p:txBody>
      </p:sp>
      <p:sp>
        <p:nvSpPr>
          <p:cNvPr id="16" name="Grafik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4" name="İçerik Yer Tutucusu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p:txBody>
      </p:sp>
      <p:sp>
        <p:nvSpPr>
          <p:cNvPr id="5" name="Metin Yer Tutucusu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6" name="İçerik Yer Tutucusu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p:txBody>
      </p:sp>
      <p:cxnSp>
        <p:nvCxnSpPr>
          <p:cNvPr id="10" name="Düz Bağlayıcı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fik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tr-TR" noProof="0"/>
          </a:p>
        </p:txBody>
      </p:sp>
      <p:sp>
        <p:nvSpPr>
          <p:cNvPr id="14" name="Grafik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tr-TR" noProof="0"/>
          </a:p>
        </p:txBody>
      </p:sp>
      <p:sp>
        <p:nvSpPr>
          <p:cNvPr id="16" name="Grafik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tr-TR" noProof="0"/>
          </a:p>
        </p:txBody>
      </p:sp>
      <p:sp>
        <p:nvSpPr>
          <p:cNvPr id="15" name="Metin Yer Tutucusu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17" name="İçerik Yer Tutucusu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rtlCol="0" anchor="b"/>
          <a:lstStyle>
            <a:lvl1pPr algn="l">
              <a:defRPr sz="5400" b="0" i="0" cap="none" baseline="0"/>
            </a:lvl1pPr>
          </a:lstStyle>
          <a:p>
            <a:pPr rtl="0"/>
            <a:r>
              <a:rPr lang="tr-TR" noProof="0"/>
              <a:t>Başlık</a:t>
            </a:r>
          </a:p>
        </p:txBody>
      </p:sp>
      <p:sp>
        <p:nvSpPr>
          <p:cNvPr id="3" name="Alt Başlık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4" y="1801368"/>
            <a:ext cx="4434840" cy="4754880"/>
          </a:xfrm>
        </p:spPr>
        <p:txBody>
          <a:bodyPr rtlCol="0">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tıklatın</a:t>
            </a:r>
          </a:p>
        </p:txBody>
      </p:sp>
      <p:sp>
        <p:nvSpPr>
          <p:cNvPr id="5" name="Alt Bilgi Yer Tutucusu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tr-TR" noProof="0" smtClean="0"/>
              <a:pPr/>
              <a:t>‹#›</a:t>
            </a:fld>
            <a:endParaRPr lang="tr-TR" noProof="0"/>
          </a:p>
        </p:txBody>
      </p:sp>
      <p:cxnSp>
        <p:nvCxnSpPr>
          <p:cNvPr id="7" name="Düz Bağlayıcı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Dikdörtgen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13" name="Resim Yer Tutucusu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rtlCol="0" anchor="ctr"/>
          <a:lstStyle>
            <a:lvl1pPr algn="ctr">
              <a:buNone/>
              <a:defRPr>
                <a:solidFill>
                  <a:schemeClr val="bg1"/>
                </a:solidFill>
              </a:defRPr>
            </a:lvl1pPr>
          </a:lstStyle>
          <a:p>
            <a:pPr rtl="0"/>
            <a:r>
              <a:rPr lang="tr-TR" noProof="0"/>
              <a:t>Resim eklemek için simgeye tıklayın</a:t>
            </a:r>
          </a:p>
        </p:txBody>
      </p:sp>
      <p:sp>
        <p:nvSpPr>
          <p:cNvPr id="10" name="Resim Yer Tutucusu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rtlCol="0" anchor="ctr"/>
          <a:lstStyle>
            <a:lvl1pPr algn="ctr">
              <a:buNone/>
              <a:defRPr>
                <a:solidFill>
                  <a:schemeClr val="bg1"/>
                </a:solidFill>
              </a:defRPr>
            </a:lvl1pPr>
          </a:lstStyle>
          <a:p>
            <a:pPr rtl="0"/>
            <a:r>
              <a:rPr lang="tr-TR" noProof="0"/>
              <a:t>Resim eklemek için simgeye tıklayın</a:t>
            </a:r>
          </a:p>
        </p:txBody>
      </p:sp>
      <p:sp>
        <p:nvSpPr>
          <p:cNvPr id="11" name="Resim Yer Tutucusu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rtlCol="0" anchor="ctr"/>
          <a:lstStyle>
            <a:lvl1pPr algn="ctr">
              <a:buNone/>
              <a:defRPr>
                <a:solidFill>
                  <a:schemeClr val="bg1"/>
                </a:solidFill>
              </a:defRPr>
            </a:lvl1pPr>
          </a:lstStyle>
          <a:p>
            <a:pPr rtl="0"/>
            <a:r>
              <a:rPr lang="tr-TR" noProof="0"/>
              <a:t>Resim eklemek için simgeye tıklayın</a:t>
            </a:r>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Yalnızca Başlık">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Resim Yer Tutucusu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rtlCol="0" anchor="ctr">
            <a:noAutofit/>
          </a:bodyPr>
          <a:lstStyle>
            <a:lvl1pPr algn="ctr">
              <a:buNone/>
              <a:defRPr sz="1800">
                <a:solidFill>
                  <a:schemeClr val="bg1"/>
                </a:solidFill>
              </a:defRPr>
            </a:lvl1pPr>
          </a:lstStyle>
          <a:p>
            <a:pPr rtl="0"/>
            <a:r>
              <a:rPr lang="tr-TR" noProof="0"/>
              <a:t>Resim eklemek için simgeye tıklayın</a:t>
            </a:r>
          </a:p>
        </p:txBody>
      </p:sp>
      <p:sp>
        <p:nvSpPr>
          <p:cNvPr id="32" name="Resim Yer Tutucusu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rtlCol="0" anchor="ctr">
            <a:noAutofit/>
          </a:bodyPr>
          <a:lstStyle>
            <a:lvl1pPr algn="ctr">
              <a:buNone/>
              <a:defRPr sz="1800">
                <a:solidFill>
                  <a:schemeClr val="bg1"/>
                </a:solidFill>
              </a:defRPr>
            </a:lvl1pPr>
          </a:lstStyle>
          <a:p>
            <a:pPr rtl="0"/>
            <a:r>
              <a:rPr lang="tr-TR" noProof="0"/>
              <a:t>Resim eklemek için simgeye tıklayın</a:t>
            </a:r>
          </a:p>
        </p:txBody>
      </p:sp>
      <p:sp>
        <p:nvSpPr>
          <p:cNvPr id="31" name="Resim Yer Tutucusu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rtlCol="0" anchor="ctr">
            <a:noAutofit/>
          </a:bodyPr>
          <a:lstStyle>
            <a:lvl1pPr algn="ctr">
              <a:buNone/>
              <a:defRPr sz="1800">
                <a:solidFill>
                  <a:schemeClr val="bg1"/>
                </a:solidFill>
              </a:defRPr>
            </a:lvl1pPr>
          </a:lstStyle>
          <a:p>
            <a:pPr rtl="0"/>
            <a:r>
              <a:rPr lang="tr-TR" noProof="0"/>
              <a:t>Resim eklemek için simgeye tıklayın</a:t>
            </a:r>
          </a:p>
        </p:txBody>
      </p:sp>
      <p:sp>
        <p:nvSpPr>
          <p:cNvPr id="30" name="Resim Yer Tutucusu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rtlCol="0" anchor="ctr">
            <a:noAutofit/>
          </a:bodyPr>
          <a:lstStyle>
            <a:lvl1pPr algn="ctr">
              <a:buNone/>
              <a:defRPr sz="1800">
                <a:solidFill>
                  <a:schemeClr val="bg1"/>
                </a:solidFill>
              </a:defRPr>
            </a:lvl1pPr>
          </a:lstStyle>
          <a:p>
            <a:pPr rtl="0"/>
            <a:r>
              <a:rPr lang="tr-TR" noProof="0"/>
              <a:t>Resim eklemek için simgeye tıklayın</a:t>
            </a:r>
          </a:p>
        </p:txBody>
      </p:sp>
      <p:sp>
        <p:nvSpPr>
          <p:cNvPr id="2" name="Başlık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rtlCol="0" anchor="b"/>
          <a:lstStyle>
            <a:lvl1pPr algn="r">
              <a:defRPr sz="4800" b="1" cap="all" spc="400" baseline="0">
                <a:solidFill>
                  <a:schemeClr val="bg1"/>
                </a:solidFill>
              </a:defRPr>
            </a:lvl1pPr>
          </a:lstStyle>
          <a:p>
            <a:pPr rtl="0"/>
            <a:r>
              <a:rPr lang="tr-TR" noProof="0"/>
              <a:t>Asıl başlık stilini düzenlemek için tıklayın</a:t>
            </a:r>
          </a:p>
        </p:txBody>
      </p:sp>
      <p:sp>
        <p:nvSpPr>
          <p:cNvPr id="3" name="Tarih Yer Tutucusu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tr-TR" noProof="0"/>
              <a:t>03.09.20XX</a:t>
            </a:r>
          </a:p>
        </p:txBody>
      </p:sp>
      <p:sp>
        <p:nvSpPr>
          <p:cNvPr id="4" name="Alt Bilgi Yer Tutucusu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tr-TR" noProof="0"/>
              <a:t>Sunu Başlığı</a:t>
            </a:r>
          </a:p>
        </p:txBody>
      </p:sp>
      <p:sp>
        <p:nvSpPr>
          <p:cNvPr id="5" name="Slayt Numarası Yer Tutucusu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tr-TR" noProof="0" smtClean="0"/>
              <a:pPr/>
              <a:t>‹#›</a:t>
            </a:fld>
            <a:endParaRPr lang="tr-TR" noProof="0"/>
          </a:p>
        </p:txBody>
      </p:sp>
      <p:sp>
        <p:nvSpPr>
          <p:cNvPr id="8" name="Grafik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tr-TR" noProof="0"/>
          </a:p>
        </p:txBody>
      </p:sp>
      <p:sp>
        <p:nvSpPr>
          <p:cNvPr id="10" name="Grafik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tr-TR" noProof="0"/>
          </a:p>
        </p:txBody>
      </p:sp>
      <p:sp>
        <p:nvSpPr>
          <p:cNvPr id="12" name="Grafik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tr-TR" noProof="0"/>
          </a:p>
        </p:txBody>
      </p:sp>
      <p:cxnSp>
        <p:nvCxnSpPr>
          <p:cNvPr id="14" name="Düz Bağlayıcı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Metin Yer Tutucusu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rtlCol="0"/>
          <a:lstStyle>
            <a:lvl1pPr marL="0" indent="0" algn="r">
              <a:buNone/>
              <a:defRPr sz="1800">
                <a:solidFill>
                  <a:schemeClr val="bg1"/>
                </a:solidFill>
              </a:defRPr>
            </a:lvl1pPr>
          </a:lstStyle>
          <a:p>
            <a:pPr lvl="0" rtl="0"/>
            <a:r>
              <a:rPr lang="tr-TR" noProof="0"/>
              <a:t>Asıl metin stillerini düzenlemek için tıklayın</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69F227-D21C-48B3-828A-6BFA9585E82F}"/>
              </a:ext>
            </a:extLst>
          </p:cNvPr>
          <p:cNvSpPr>
            <a:spLocks noGrp="1"/>
          </p:cNvSpPr>
          <p:nvPr>
            <p:ph type="title"/>
          </p:nvPr>
        </p:nvSpPr>
        <p:spPr/>
        <p:txBody>
          <a:bodyPr rtlCol="0"/>
          <a:lstStyle/>
          <a:p>
            <a:pPr rtl="0"/>
            <a:r>
              <a:rPr lang="tr-TR" noProof="0"/>
              <a:t>Asıl başlık stilini düzenlemek için tıklayın</a:t>
            </a:r>
          </a:p>
        </p:txBody>
      </p:sp>
      <p:sp>
        <p:nvSpPr>
          <p:cNvPr id="3" name="Tarih Yer Tutucusu 2">
            <a:extLst>
              <a:ext uri="{FF2B5EF4-FFF2-40B4-BE49-F238E27FC236}">
                <a16:creationId xmlns:a16="http://schemas.microsoft.com/office/drawing/2014/main" id="{8DF1DFFF-E5C5-43DF-B71C-7270DB97372C}"/>
              </a:ext>
            </a:extLst>
          </p:cNvPr>
          <p:cNvSpPr>
            <a:spLocks noGrp="1"/>
          </p:cNvSpPr>
          <p:nvPr>
            <p:ph type="dt" sz="half" idx="10"/>
          </p:nvPr>
        </p:nvSpPr>
        <p:spPr/>
        <p:txBody>
          <a:bodyPr rtlCol="0"/>
          <a:lstStyle/>
          <a:p>
            <a:pPr rtl="0"/>
            <a:r>
              <a:rPr lang="tr-TR" noProof="0"/>
              <a:t>03.09.20XX</a:t>
            </a:r>
          </a:p>
        </p:txBody>
      </p:sp>
      <p:sp>
        <p:nvSpPr>
          <p:cNvPr id="4" name="Alt Bilgi Yer Tutucusu 3">
            <a:extLst>
              <a:ext uri="{FF2B5EF4-FFF2-40B4-BE49-F238E27FC236}">
                <a16:creationId xmlns:a16="http://schemas.microsoft.com/office/drawing/2014/main" id="{7EBC03C0-6EB7-4633-967C-12C35768BB58}"/>
              </a:ext>
            </a:extLst>
          </p:cNvPr>
          <p:cNvSpPr>
            <a:spLocks noGrp="1"/>
          </p:cNvSpPr>
          <p:nvPr>
            <p:ph type="ftr" sz="quarter" idx="11"/>
          </p:nvPr>
        </p:nvSpPr>
        <p:spPr/>
        <p:txBody>
          <a:bodyPr rtlCol="0"/>
          <a:lstStyle/>
          <a:p>
            <a:pPr rtl="0"/>
            <a:r>
              <a:rPr lang="tr-TR" noProof="0"/>
              <a:t>Sunu Başlığı</a:t>
            </a:r>
          </a:p>
        </p:txBody>
      </p:sp>
      <p:sp>
        <p:nvSpPr>
          <p:cNvPr id="5" name="Slayt Numarası Yer Tutucusu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rtlCol="0"/>
          <a:lstStyle/>
          <a:p>
            <a:pPr rtl="0"/>
            <a:fld id="{D8DA9DAA-006C-4F4B-980E-E3DF019B24E2}" type="slidenum">
              <a:rPr lang="tr-TR" noProof="0" smtClean="0"/>
              <a:t>‹#›</a:t>
            </a:fld>
            <a:endParaRPr lang="tr-TR" noProof="0"/>
          </a:p>
        </p:txBody>
      </p:sp>
      <p:cxnSp>
        <p:nvCxnSpPr>
          <p:cNvPr id="6" name="Düz Bağlayıcı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Tarih Yer Tutucusu 1">
            <a:extLst>
              <a:ext uri="{FF2B5EF4-FFF2-40B4-BE49-F238E27FC236}">
                <a16:creationId xmlns:a16="http://schemas.microsoft.com/office/drawing/2014/main" id="{FDFF36D6-399B-43E3-84DD-9FC5119ECCE9}"/>
              </a:ext>
            </a:extLst>
          </p:cNvPr>
          <p:cNvSpPr>
            <a:spLocks noGrp="1"/>
          </p:cNvSpPr>
          <p:nvPr>
            <p:ph type="dt" sz="half" idx="10"/>
          </p:nvPr>
        </p:nvSpPr>
        <p:spPr/>
        <p:txBody>
          <a:bodyPr rtlCol="0"/>
          <a:lstStyle/>
          <a:p>
            <a:pPr rtl="0"/>
            <a:r>
              <a:rPr lang="tr-TR" noProof="0"/>
              <a:t>03.09.20XX</a:t>
            </a:r>
          </a:p>
        </p:txBody>
      </p:sp>
      <p:sp>
        <p:nvSpPr>
          <p:cNvPr id="3" name="Alt Bilgi Yer Tutucusu 2">
            <a:extLst>
              <a:ext uri="{FF2B5EF4-FFF2-40B4-BE49-F238E27FC236}">
                <a16:creationId xmlns:a16="http://schemas.microsoft.com/office/drawing/2014/main" id="{50234AB7-3B85-4028-A500-5A1BDBF45C56}"/>
              </a:ext>
            </a:extLst>
          </p:cNvPr>
          <p:cNvSpPr>
            <a:spLocks noGrp="1"/>
          </p:cNvSpPr>
          <p:nvPr>
            <p:ph type="ftr" sz="quarter" idx="11"/>
          </p:nvPr>
        </p:nvSpPr>
        <p:spPr/>
        <p:txBody>
          <a:bodyPr rtlCol="0"/>
          <a:lstStyle/>
          <a:p>
            <a:pPr rtl="0"/>
            <a:r>
              <a:rPr lang="tr-TR" noProof="0"/>
              <a:t>Sunu Başlığı</a:t>
            </a:r>
          </a:p>
        </p:txBody>
      </p:sp>
      <p:sp>
        <p:nvSpPr>
          <p:cNvPr id="4" name="Slayt Numarası Yer Tutucusu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rtlCol="0"/>
          <a:lstStyle/>
          <a:p>
            <a:pPr rtl="0"/>
            <a:fld id="{D8DA9DAA-006C-4F4B-980E-E3DF019B24E2}" type="slidenum">
              <a:rPr lang="tr-TR" noProof="0" smtClean="0"/>
              <a:t>‹#›</a:t>
            </a:fld>
            <a:endParaRPr lang="tr-TR" noProof="0"/>
          </a:p>
        </p:txBody>
      </p:sp>
      <p:cxnSp>
        <p:nvCxnSpPr>
          <p:cNvPr id="5" name="Düz Bağlayıcı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Resim Yazı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rtlCol="0" anchor="b"/>
          <a:lstStyle>
            <a:lvl1pPr>
              <a:defRPr sz="3200"/>
            </a:lvl1pPr>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Metin Yer Tutucusu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Asıl metin stillerini düzenlemek için tıklayın</a:t>
            </a:r>
          </a:p>
        </p:txBody>
      </p:sp>
      <p:sp>
        <p:nvSpPr>
          <p:cNvPr id="5" name="Tarih Yer Tutucusu 4">
            <a:extLst>
              <a:ext uri="{FF2B5EF4-FFF2-40B4-BE49-F238E27FC236}">
                <a16:creationId xmlns:a16="http://schemas.microsoft.com/office/drawing/2014/main" id="{38E6AACE-FAFB-4934-8E3C-AB5B216353D8}"/>
              </a:ext>
            </a:extLst>
          </p:cNvPr>
          <p:cNvSpPr>
            <a:spLocks noGrp="1"/>
          </p:cNvSpPr>
          <p:nvPr>
            <p:ph type="dt" sz="half" idx="10"/>
          </p:nvPr>
        </p:nvSpPr>
        <p:spPr/>
        <p:txBody>
          <a:bodyPr rtlCol="0"/>
          <a:lstStyle/>
          <a:p>
            <a:pPr rtl="0"/>
            <a:r>
              <a:rPr lang="tr-TR" noProof="0"/>
              <a:t>03.09.20XX</a:t>
            </a:r>
          </a:p>
        </p:txBody>
      </p:sp>
      <p:sp>
        <p:nvSpPr>
          <p:cNvPr id="6" name="Alt Bilgi Yer Tutucusu 5">
            <a:extLst>
              <a:ext uri="{FF2B5EF4-FFF2-40B4-BE49-F238E27FC236}">
                <a16:creationId xmlns:a16="http://schemas.microsoft.com/office/drawing/2014/main" id="{181533EA-D0F8-4C79-8721-F190DE2D2DC0}"/>
              </a:ext>
            </a:extLst>
          </p:cNvPr>
          <p:cNvSpPr>
            <a:spLocks noGrp="1"/>
          </p:cNvSpPr>
          <p:nvPr>
            <p:ph type="ftr" sz="quarter" idx="11"/>
          </p:nvPr>
        </p:nvSpPr>
        <p:spPr/>
        <p:txBody>
          <a:bodyPr rtlCol="0"/>
          <a:lstStyle/>
          <a:p>
            <a:pPr rtl="0"/>
            <a:r>
              <a:rPr lang="tr-TR" noProof="0"/>
              <a:t>Sunu Başlığı</a:t>
            </a:r>
          </a:p>
        </p:txBody>
      </p:sp>
      <p:sp>
        <p:nvSpPr>
          <p:cNvPr id="7" name="Slayt Numarası Yer Tutucusu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rtlCol="0"/>
          <a:lstStyle/>
          <a:p>
            <a:pPr rtl="0"/>
            <a:fld id="{D8DA9DAA-006C-4F4B-980E-E3DF019B24E2}" type="slidenum">
              <a:rPr lang="tr-TR" noProof="0" smtClean="0"/>
              <a:t>‹#›</a:t>
            </a:fld>
            <a:endParaRPr lang="tr-TR" noProof="0"/>
          </a:p>
        </p:txBody>
      </p:sp>
      <p:cxnSp>
        <p:nvCxnSpPr>
          <p:cNvPr id="8" name="Düz Bağlayıcı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Resim Yazı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rtlCol="0" anchor="b"/>
          <a:lstStyle>
            <a:lvl1pPr>
              <a:defRPr sz="3200"/>
            </a:lvl1pPr>
          </a:lstStyle>
          <a:p>
            <a:pPr rtl="0"/>
            <a:r>
              <a:rPr lang="tr-TR" noProof="0"/>
              <a:t>Asıl başlık stilini düzenlemek için tıklayın</a:t>
            </a:r>
          </a:p>
        </p:txBody>
      </p:sp>
      <p:sp>
        <p:nvSpPr>
          <p:cNvPr id="3" name="Resim Yer Tutucusu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tr-TR" noProof="0"/>
              <a:t>Resim eklemek için simgeye tıklayın</a:t>
            </a:r>
          </a:p>
        </p:txBody>
      </p:sp>
      <p:sp>
        <p:nvSpPr>
          <p:cNvPr id="4" name="Metin Yer Tutucusu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Asıl metin stillerini düzenlemek için tıklayın</a:t>
            </a:r>
          </a:p>
        </p:txBody>
      </p:sp>
      <p:sp>
        <p:nvSpPr>
          <p:cNvPr id="5" name="Tarih Yer Tutucusu 4">
            <a:extLst>
              <a:ext uri="{FF2B5EF4-FFF2-40B4-BE49-F238E27FC236}">
                <a16:creationId xmlns:a16="http://schemas.microsoft.com/office/drawing/2014/main" id="{100C4E9A-CA29-4CCD-ACFA-B29F80FBA163}"/>
              </a:ext>
            </a:extLst>
          </p:cNvPr>
          <p:cNvSpPr>
            <a:spLocks noGrp="1"/>
          </p:cNvSpPr>
          <p:nvPr>
            <p:ph type="dt" sz="half" idx="10"/>
          </p:nvPr>
        </p:nvSpPr>
        <p:spPr/>
        <p:txBody>
          <a:bodyPr rtlCol="0"/>
          <a:lstStyle/>
          <a:p>
            <a:pPr rtl="0"/>
            <a:r>
              <a:rPr lang="tr-TR" noProof="0"/>
              <a:t>03.09.20XX</a:t>
            </a:r>
          </a:p>
        </p:txBody>
      </p:sp>
      <p:sp>
        <p:nvSpPr>
          <p:cNvPr id="6" name="Alt Bilgi Yer Tutucusu 5">
            <a:extLst>
              <a:ext uri="{FF2B5EF4-FFF2-40B4-BE49-F238E27FC236}">
                <a16:creationId xmlns:a16="http://schemas.microsoft.com/office/drawing/2014/main" id="{71A5B7BE-3F1B-4FF3-B1D7-6E39B99D07BD}"/>
              </a:ext>
            </a:extLst>
          </p:cNvPr>
          <p:cNvSpPr>
            <a:spLocks noGrp="1"/>
          </p:cNvSpPr>
          <p:nvPr>
            <p:ph type="ftr" sz="quarter" idx="11"/>
          </p:nvPr>
        </p:nvSpPr>
        <p:spPr/>
        <p:txBody>
          <a:bodyPr rtlCol="0"/>
          <a:lstStyle/>
          <a:p>
            <a:pPr rtl="0"/>
            <a:r>
              <a:rPr lang="tr-TR" noProof="0"/>
              <a:t>Sunu Başlığı</a:t>
            </a:r>
          </a:p>
        </p:txBody>
      </p:sp>
      <p:sp>
        <p:nvSpPr>
          <p:cNvPr id="7" name="Slayt Numarası Yer Tutucusu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rtlCol="0"/>
          <a:lstStyle/>
          <a:p>
            <a:pPr rtl="0"/>
            <a:fld id="{D8DA9DAA-006C-4F4B-980E-E3DF019B24E2}" type="slidenum">
              <a:rPr lang="tr-TR" noProof="0" smtClean="0"/>
              <a:t>‹#›</a:t>
            </a:fld>
            <a:endParaRPr lang="tr-TR" noProof="0"/>
          </a:p>
        </p:txBody>
      </p:sp>
      <p:cxnSp>
        <p:nvCxnSpPr>
          <p:cNvPr id="8" name="Düz Bağlayıcı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aşlık 2 Slayt">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rtlCol="0" anchor="b"/>
          <a:lstStyle>
            <a:lvl1pPr algn="l">
              <a:defRPr sz="5400" b="1" i="0" cap="all" baseline="0">
                <a:solidFill>
                  <a:schemeClr val="bg1"/>
                </a:solidFill>
              </a:defRPr>
            </a:lvl1pPr>
          </a:lstStyle>
          <a:p>
            <a:pPr rtl="0"/>
            <a:r>
              <a:rPr lang="tr-TR" noProof="0"/>
              <a:t>Asıl başlık stilini düzenlemek için tıklayın</a:t>
            </a:r>
          </a:p>
        </p:txBody>
      </p:sp>
      <p:sp>
        <p:nvSpPr>
          <p:cNvPr id="3" name="Alt Başlık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5641848" y="4700016"/>
            <a:ext cx="5093208" cy="1197864"/>
          </a:xfrm>
        </p:spPr>
        <p:txBody>
          <a:bodyPr rtlCol="0">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tıklatın</a:t>
            </a:r>
          </a:p>
        </p:txBody>
      </p:sp>
      <p:cxnSp>
        <p:nvCxnSpPr>
          <p:cNvPr id="9" name="Düz Bağlayıcı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fik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tr-TR" noProof="0"/>
          </a:p>
        </p:txBody>
      </p:sp>
      <p:sp>
        <p:nvSpPr>
          <p:cNvPr id="21" name="Grafik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pPr rtl="0"/>
            <a:endParaRPr lang="tr-TR" noProof="0"/>
          </a:p>
        </p:txBody>
      </p:sp>
      <p:sp>
        <p:nvSpPr>
          <p:cNvPr id="23" name="Grafik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Yalnızca Başlık">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Resim Yer Tutucusu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rtlCol="0" anchor="ctr">
            <a:noAutofit/>
          </a:bodyPr>
          <a:lstStyle>
            <a:lvl1pPr algn="ctr">
              <a:buNone/>
              <a:defRPr sz="1600" b="1">
                <a:solidFill>
                  <a:schemeClr val="bg1"/>
                </a:solidFill>
              </a:defRPr>
            </a:lvl1pPr>
          </a:lstStyle>
          <a:p>
            <a:pPr rtl="0"/>
            <a:r>
              <a:rPr lang="tr-TR" noProof="0"/>
              <a:t>Resim eklemek için simgeye tıklayın</a:t>
            </a:r>
          </a:p>
        </p:txBody>
      </p:sp>
      <p:sp>
        <p:nvSpPr>
          <p:cNvPr id="2" name="Başlık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rtlCol="0" anchor="b"/>
          <a:lstStyle>
            <a:lvl1pPr algn="r">
              <a:defRPr sz="6000" b="1" cap="all" spc="400" baseline="0">
                <a:solidFill>
                  <a:schemeClr val="bg1"/>
                </a:solidFill>
              </a:defRPr>
            </a:lvl1pPr>
          </a:lstStyle>
          <a:p>
            <a:pPr rtl="0"/>
            <a:r>
              <a:rPr lang="tr-TR" noProof="0"/>
              <a:t>Başlık</a:t>
            </a:r>
          </a:p>
        </p:txBody>
      </p:sp>
      <p:sp>
        <p:nvSpPr>
          <p:cNvPr id="3" name="Tarih Yer Tutucusu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tr-TR" noProof="0"/>
              <a:t>03.09.20XX</a:t>
            </a:r>
          </a:p>
        </p:txBody>
      </p:sp>
      <p:sp>
        <p:nvSpPr>
          <p:cNvPr id="4" name="Alt Bilgi Yer Tutucusu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tr-TR" noProof="0"/>
              <a:t>Sunu Başlığı</a:t>
            </a:r>
          </a:p>
        </p:txBody>
      </p:sp>
      <p:sp>
        <p:nvSpPr>
          <p:cNvPr id="5" name="Slayt Numarası Yer Tutucusu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tr-TR" noProof="0" smtClean="0"/>
              <a:pPr/>
              <a:t>‹#›</a:t>
            </a:fld>
            <a:endParaRPr lang="tr-TR" noProof="0"/>
          </a:p>
        </p:txBody>
      </p:sp>
      <p:cxnSp>
        <p:nvCxnSpPr>
          <p:cNvPr id="14" name="Düz Bağlayıcı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Metin Yer Tutucusu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rtlCol="0"/>
          <a:lstStyle>
            <a:lvl1pPr marL="0" indent="0" algn="r">
              <a:buNone/>
              <a:defRPr sz="1800">
                <a:solidFill>
                  <a:schemeClr val="bg1"/>
                </a:solidFill>
              </a:defRPr>
            </a:lvl1pPr>
          </a:lstStyle>
          <a:p>
            <a:pPr lvl="0" rtl="0"/>
            <a:r>
              <a:rPr lang="tr-TR" noProof="0"/>
              <a:t>Asıl metin stillerini düzenlemek için tıklayın</a:t>
            </a:r>
          </a:p>
        </p:txBody>
      </p:sp>
      <p:sp>
        <p:nvSpPr>
          <p:cNvPr id="11" name="Grafik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tr-TR" noProof="0"/>
          </a:p>
        </p:txBody>
      </p:sp>
      <p:sp>
        <p:nvSpPr>
          <p:cNvPr id="13" name="Grafik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tr-TR" noProof="0"/>
          </a:p>
        </p:txBody>
      </p:sp>
      <p:sp>
        <p:nvSpPr>
          <p:cNvPr id="17" name="Grafik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aşlık ve İçerik">
    <p:spTree>
      <p:nvGrpSpPr>
        <p:cNvPr id="1" name=""/>
        <p:cNvGrpSpPr/>
        <p:nvPr/>
      </p:nvGrpSpPr>
      <p:grpSpPr>
        <a:xfrm>
          <a:off x="0" y="0"/>
          <a:ext cx="0" cy="0"/>
          <a:chOff x="0" y="0"/>
          <a:chExt cx="0" cy="0"/>
        </a:xfrm>
      </p:grpSpPr>
      <p:sp>
        <p:nvSpPr>
          <p:cNvPr id="15" name="Resim Yer Tutucusu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2" name="Başlık 1">
            <a:extLst>
              <a:ext uri="{FF2B5EF4-FFF2-40B4-BE49-F238E27FC236}">
                <a16:creationId xmlns:a16="http://schemas.microsoft.com/office/drawing/2014/main" id="{9696CF8C-1EA0-4E47-AC60-CAC3B80A3C5D}"/>
              </a:ext>
            </a:extLst>
          </p:cNvPr>
          <p:cNvSpPr>
            <a:spLocks noGrp="1"/>
          </p:cNvSpPr>
          <p:nvPr>
            <p:ph type="title" hasCustomPrompt="1"/>
          </p:nvPr>
        </p:nvSpPr>
        <p:spPr>
          <a:xfrm>
            <a:off x="804672" y="1335024"/>
            <a:ext cx="6190488" cy="1179576"/>
          </a:xfrm>
        </p:spPr>
        <p:txBody>
          <a:bodyPr lIns="91440" tIns="45720" rIns="91440" bIns="45720" rtlCol="0" anchor="b"/>
          <a:lstStyle>
            <a:lvl1pPr>
              <a:defRPr sz="5400"/>
            </a:lvl1pPr>
          </a:lstStyle>
          <a:p>
            <a:pPr rtl="0"/>
            <a:r>
              <a:rPr lang="tr-TR" noProof="0"/>
              <a:t>Esas başlık stilini düzenlemek için tıklayın</a:t>
            </a:r>
          </a:p>
        </p:txBody>
      </p:sp>
      <p:sp>
        <p:nvSpPr>
          <p:cNvPr id="3" name="İçerik Yer Tutucusu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rtlCol="0"/>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p:txBody>
      </p:sp>
      <p:sp>
        <p:nvSpPr>
          <p:cNvPr id="4" name="Tarih Yer Tutucusu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defRPr>
            </a:lvl1pPr>
          </a:lstStyle>
          <a:p>
            <a:pPr rtl="0"/>
            <a:r>
              <a:rPr lang="tr-TR" noProof="0"/>
              <a:t>03.09.20XX</a:t>
            </a:r>
          </a:p>
        </p:txBody>
      </p:sp>
      <p:sp>
        <p:nvSpPr>
          <p:cNvPr id="5" name="Alt Bilgi Yer Tutucusu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rtlCol="0"/>
          <a:lstStyle>
            <a:lvl1pPr>
              <a:defRPr baseline="0">
                <a:solidFill>
                  <a:schemeClr val="accent2"/>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tr-TR" noProof="0" smtClean="0"/>
              <a:pPr/>
              <a:t>‹#›</a:t>
            </a:fld>
            <a:endParaRPr lang="tr-TR" noProof="0"/>
          </a:p>
        </p:txBody>
      </p:sp>
      <p:cxnSp>
        <p:nvCxnSpPr>
          <p:cNvPr id="9" name="Düz Bağlayıcı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fik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tr-TR" noProof="0"/>
          </a:p>
        </p:txBody>
      </p:sp>
      <p:sp>
        <p:nvSpPr>
          <p:cNvPr id="19" name="Grafik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ölüm Üst Bilgisi">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rtlCol="0" anchor="b">
            <a:normAutofit/>
          </a:bodyPr>
          <a:lstStyle>
            <a:lvl1pPr algn="ctr">
              <a:defRPr sz="6000" b="1" i="0" cap="all" baseline="0">
                <a:solidFill>
                  <a:schemeClr val="bg1"/>
                </a:solidFill>
              </a:defRPr>
            </a:lvl1pPr>
          </a:lstStyle>
          <a:p>
            <a:pPr rtl="0"/>
            <a:r>
              <a:rPr lang="tr-TR" noProof="0"/>
              <a:t>Asıl başlık stilini düzenlemek için tıklayın</a:t>
            </a:r>
          </a:p>
        </p:txBody>
      </p:sp>
      <p:sp>
        <p:nvSpPr>
          <p:cNvPr id="3" name="Alt Başlık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rtlCol="0">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tıklayın</a:t>
            </a:r>
          </a:p>
        </p:txBody>
      </p:sp>
      <p:sp>
        <p:nvSpPr>
          <p:cNvPr id="4" name="Grafik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tr-TR" noProof="0"/>
          </a:p>
        </p:txBody>
      </p:sp>
      <p:sp>
        <p:nvSpPr>
          <p:cNvPr id="5" name="Grafik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tr-TR" noProof="0"/>
          </a:p>
        </p:txBody>
      </p:sp>
      <p:sp>
        <p:nvSpPr>
          <p:cNvPr id="6" name="Grafik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tr-TR" noProof="0"/>
          </a:p>
        </p:txBody>
      </p:sp>
      <p:sp>
        <p:nvSpPr>
          <p:cNvPr id="7" name="Grafik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tr-TR" noProof="0"/>
          </a:p>
        </p:txBody>
      </p:sp>
      <p:sp>
        <p:nvSpPr>
          <p:cNvPr id="11" name="Grafik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pPr rtl="0"/>
            <a:endParaRPr lang="tr-TR" noProof="0"/>
          </a:p>
        </p:txBody>
      </p:sp>
      <p:sp>
        <p:nvSpPr>
          <p:cNvPr id="13" name="Grafik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696CF8C-1EA0-4E47-AC60-CAC3B80A3C5D}"/>
              </a:ext>
            </a:extLst>
          </p:cNvPr>
          <p:cNvSpPr>
            <a:spLocks noGrp="1"/>
          </p:cNvSpPr>
          <p:nvPr>
            <p:ph type="title"/>
          </p:nvPr>
        </p:nvSpPr>
        <p:spPr/>
        <p:txBody>
          <a:bodyPr rtlCol="0"/>
          <a:lstStyle>
            <a:lvl1pPr>
              <a:defRPr sz="5400"/>
            </a:lvl1pPr>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628CABF8-19D8-4F3C-994F-4D35EC7A2C3E}"/>
              </a:ext>
            </a:extLst>
          </p:cNvPr>
          <p:cNvSpPr>
            <a:spLocks noGrp="1"/>
          </p:cNvSpPr>
          <p:nvPr>
            <p:ph idx="1"/>
          </p:nvPr>
        </p:nvSpPr>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6" name="Slayt Numarası Yer Tutucusu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p>
            <a:pPr rtl="0"/>
            <a:fld id="{D8DA9DAA-006C-4F4B-980E-E3DF019B24E2}" type="slidenum">
              <a:rPr lang="tr-TR" noProof="0" smtClean="0"/>
              <a:t>‹#›</a:t>
            </a:fld>
            <a:endParaRPr lang="tr-TR" noProof="0"/>
          </a:p>
        </p:txBody>
      </p:sp>
      <p:cxnSp>
        <p:nvCxnSpPr>
          <p:cNvPr id="7" name="Düz Bağlayıcı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rtlCol="0" anchor="b"/>
          <a:lstStyle>
            <a:lvl1pPr algn="l">
              <a:lnSpc>
                <a:spcPct val="110000"/>
              </a:lnSpc>
              <a:spcBef>
                <a:spcPts val="1000"/>
              </a:spcBef>
              <a:defRPr sz="3600" b="0" i="0" cap="none" baseline="0"/>
            </a:lvl1pPr>
          </a:lstStyle>
          <a:p>
            <a:pPr rtl="0"/>
            <a:r>
              <a:rPr lang="tr-TR" noProof="0"/>
              <a:t>Asıl başlık stilini düzenlemek için tıklayın</a:t>
            </a:r>
          </a:p>
        </p:txBody>
      </p:sp>
      <p:sp>
        <p:nvSpPr>
          <p:cNvPr id="3" name="Alt Başlık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rtlCol="0"/>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tıklayın</a:t>
            </a:r>
          </a:p>
        </p:txBody>
      </p:sp>
      <p:sp>
        <p:nvSpPr>
          <p:cNvPr id="5" name="Alt Bilgi Yer Tutucusu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tr-TR" noProof="0" smtClean="0"/>
              <a:pPr/>
              <a:t>‹#›</a:t>
            </a:fld>
            <a:endParaRPr lang="tr-TR" noProof="0"/>
          </a:p>
        </p:txBody>
      </p:sp>
      <p:cxnSp>
        <p:nvCxnSpPr>
          <p:cNvPr id="7" name="Düz Bağlayıcı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Dikdörtgen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13" name="Resim Yer Tutucusu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rtlCol="0" anchor="ctr"/>
          <a:lstStyle>
            <a:lvl1pPr algn="ctr">
              <a:buNone/>
              <a:defRPr>
                <a:solidFill>
                  <a:schemeClr val="bg1"/>
                </a:solidFill>
              </a:defRPr>
            </a:lvl1pPr>
          </a:lstStyle>
          <a:p>
            <a:pPr rtl="0"/>
            <a:r>
              <a:rPr lang="tr-TR" noProof="0"/>
              <a:t>Resim eklemek için simgeye tıklayın</a:t>
            </a:r>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Başlık ve İçerik">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rtlCol="0"/>
          <a:lstStyle>
            <a:lvl1pPr>
              <a:defRPr sz="5400" b="1" cap="all" baseline="0">
                <a:solidFill>
                  <a:schemeClr val="bg1"/>
                </a:solidFill>
              </a:defRPr>
            </a:lvl1pPr>
          </a:lstStyle>
          <a:p>
            <a:pPr rtl="0"/>
            <a:r>
              <a:rPr lang="tr-TR" noProof="0"/>
              <a:t>Başlık</a:t>
            </a:r>
          </a:p>
        </p:txBody>
      </p:sp>
      <p:sp>
        <p:nvSpPr>
          <p:cNvPr id="3" name="İçerik Yer Tutucusu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rtlCol="0"/>
          <a:lstStyle>
            <a:lvl1pPr>
              <a:defRPr>
                <a:solidFill>
                  <a:schemeClr val="bg1"/>
                </a:solidFill>
              </a:defRPr>
            </a:lvl1pPr>
          </a:lstStyle>
          <a:p>
            <a:pPr rtl="0"/>
            <a:r>
              <a:rPr lang="tr-TR" noProof="0"/>
              <a:t>03.09.20XX</a:t>
            </a:r>
          </a:p>
        </p:txBody>
      </p:sp>
      <p:sp>
        <p:nvSpPr>
          <p:cNvPr id="5" name="Alt Bilgi Yer Tutucusu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rtlCol="0"/>
          <a:lstStyle>
            <a:lvl1pPr>
              <a:defRPr>
                <a:solidFill>
                  <a:schemeClr val="bg1"/>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bg1"/>
                </a:solidFill>
              </a:defRPr>
            </a:lvl1pPr>
          </a:lstStyle>
          <a:p>
            <a:pPr rtl="0"/>
            <a:fld id="{D8DA9DAA-006C-4F4B-980E-E3DF019B24E2}" type="slidenum">
              <a:rPr lang="tr-TR" noProof="0" smtClean="0"/>
              <a:pPr/>
              <a:t>‹#›</a:t>
            </a:fld>
            <a:endParaRPr lang="tr-TR" noProof="0"/>
          </a:p>
        </p:txBody>
      </p:sp>
      <p:sp>
        <p:nvSpPr>
          <p:cNvPr id="9" name="Grafik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tr-TR" noProof="0"/>
          </a:p>
        </p:txBody>
      </p:sp>
      <p:sp>
        <p:nvSpPr>
          <p:cNvPr id="11" name="Grafik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257166-6921-4546-BA2C-99E464681F40}"/>
              </a:ext>
            </a:extLst>
          </p:cNvPr>
          <p:cNvSpPr>
            <a:spLocks noGrp="1"/>
          </p:cNvSpPr>
          <p:nvPr>
            <p:ph type="title"/>
          </p:nvPr>
        </p:nvSpPr>
        <p:spPr/>
        <p:txBody>
          <a:bodyPr rtlCol="0"/>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İçerik Yer Tutucusu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cxnSp>
        <p:nvCxnSpPr>
          <p:cNvPr id="8" name="Düz Bağlayıcı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fik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tr-TR" noProof="0"/>
          </a:p>
        </p:txBody>
      </p:sp>
      <p:sp>
        <p:nvSpPr>
          <p:cNvPr id="12" name="Grafik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tr-TR" noProof="0"/>
          </a:p>
        </p:txBody>
      </p:sp>
      <p:sp>
        <p:nvSpPr>
          <p:cNvPr id="14" name="Grafik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pPr rtl="0"/>
            <a:r>
              <a:rPr lang="tr-TR" noProof="0"/>
              <a:t>03.09.20XX</a:t>
            </a:r>
          </a:p>
        </p:txBody>
      </p:sp>
      <p:sp>
        <p:nvSpPr>
          <p:cNvPr id="5" name="Alt Bilgi Yer Tutucusu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pPr rtl="0"/>
            <a:fld id="{D8DA9DAA-006C-4F4B-980E-E3DF019B24E2}" type="slidenum">
              <a:rPr lang="tr-TR" noProof="0" smtClean="0"/>
              <a:t>‹#›</a:t>
            </a:fld>
            <a:endParaRPr lang="tr-TR" noProof="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3.xml"/><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0.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2.xm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7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9.xml"/><Relationship Id="rId1" Type="http://schemas.openxmlformats.org/officeDocument/2006/relationships/slideLayout" Target="../slideLayouts/slideLayout1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hyperlink" Target="https://medium.com/deep-learning-turkiye/python-ile-bulan%C4%B1k-mant%C4%B1k-modellemesi-74459dc27308" TargetMode="External"/><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3A9968B-2619-4F71-AB00-4C493E120805}"/>
              </a:ext>
            </a:extLst>
          </p:cNvPr>
          <p:cNvSpPr>
            <a:spLocks noGrp="1"/>
          </p:cNvSpPr>
          <p:nvPr>
            <p:ph type="ctrTitle"/>
          </p:nvPr>
        </p:nvSpPr>
        <p:spPr/>
        <p:txBody>
          <a:bodyPr rtlCol="0"/>
          <a:lstStyle/>
          <a:p>
            <a:pPr rtl="0"/>
            <a:r>
              <a:rPr lang="tr-TR" sz="5400" spc="400" dirty="0">
                <a:solidFill>
                  <a:schemeClr val="bg1"/>
                </a:solidFill>
              </a:rPr>
              <a:t>BULANIK MANTIK</a:t>
            </a:r>
            <a:endParaRPr lang="tr-TR" dirty="0"/>
          </a:p>
        </p:txBody>
      </p:sp>
      <p:sp>
        <p:nvSpPr>
          <p:cNvPr id="3" name="Alt Başlık 2">
            <a:extLst>
              <a:ext uri="{FF2B5EF4-FFF2-40B4-BE49-F238E27FC236}">
                <a16:creationId xmlns:a16="http://schemas.microsoft.com/office/drawing/2014/main" id="{A5F14073-9F68-4B7E-A576-26899D58C7A9}"/>
              </a:ext>
            </a:extLst>
          </p:cNvPr>
          <p:cNvSpPr>
            <a:spLocks noGrp="1"/>
          </p:cNvSpPr>
          <p:nvPr>
            <p:ph type="subTitle" idx="1"/>
          </p:nvPr>
        </p:nvSpPr>
        <p:spPr/>
        <p:txBody>
          <a:bodyPr rtlCol="0"/>
          <a:lstStyle/>
          <a:p>
            <a:pPr rtl="0"/>
            <a:r>
              <a:rPr lang="tr-TR" dirty="0"/>
              <a:t>Doçent Dr. Abdulkadir KARACI</a:t>
            </a:r>
            <a:endParaRPr lang="tr-TR" sz="2000" dirty="0">
              <a:solidFill>
                <a:schemeClr val="bg1"/>
              </a:solidFill>
            </a:endParaRPr>
          </a:p>
          <a:p>
            <a:pPr rtl="0"/>
            <a:endParaRPr lang="tr-TR"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Örnek: Sıcaklığın Bulanık Mantık İle Kontrolü</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10</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981075"/>
            <a:ext cx="10515600" cy="4895850"/>
          </a:xfrm>
        </p:spPr>
        <p:txBody>
          <a:bodyPr>
            <a:noAutofit/>
          </a:bodyPr>
          <a:lstStyle/>
          <a:p>
            <a:pPr marL="0" indent="0" algn="ctr">
              <a:lnSpc>
                <a:spcPts val="2800"/>
              </a:lnSpc>
              <a:spcBef>
                <a:spcPts val="0"/>
              </a:spcBef>
              <a:spcAft>
                <a:spcPts val="1200"/>
              </a:spcAft>
              <a:buNone/>
            </a:pPr>
            <a:r>
              <a:rPr lang="tr-TR" sz="2200" b="1" dirty="0">
                <a:latin typeface="Times New Roman" panose="02020603050405020304" pitchFamily="18" charset="0"/>
                <a:cs typeface="Times New Roman" panose="02020603050405020304" pitchFamily="18" charset="0"/>
              </a:rPr>
              <a:t>Bulanık mantık denetleyici için tasarım aşaması: Bulanık Kümeler</a:t>
            </a:r>
          </a:p>
        </p:txBody>
      </p:sp>
      <p:pic>
        <p:nvPicPr>
          <p:cNvPr id="6" name="Resim 5">
            <a:extLst>
              <a:ext uri="{FF2B5EF4-FFF2-40B4-BE49-F238E27FC236}">
                <a16:creationId xmlns:a16="http://schemas.microsoft.com/office/drawing/2014/main" id="{EC024415-D601-F6AD-76EC-E95387E10A89}"/>
              </a:ext>
            </a:extLst>
          </p:cNvPr>
          <p:cNvPicPr>
            <a:picLocks noChangeAspect="1"/>
          </p:cNvPicPr>
          <p:nvPr/>
        </p:nvPicPr>
        <p:blipFill>
          <a:blip r:embed="rId3"/>
          <a:stretch>
            <a:fillRect/>
          </a:stretch>
        </p:blipFill>
        <p:spPr>
          <a:xfrm>
            <a:off x="2411139" y="1501475"/>
            <a:ext cx="6978395" cy="5220000"/>
          </a:xfrm>
          <a:prstGeom prst="rect">
            <a:avLst/>
          </a:prstGeom>
        </p:spPr>
      </p:pic>
    </p:spTree>
    <p:extLst>
      <p:ext uri="{BB962C8B-B14F-4D97-AF65-F5344CB8AC3E}">
        <p14:creationId xmlns:p14="http://schemas.microsoft.com/office/powerpoint/2010/main" val="3583036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Örnek: Sıcaklığın Bulanık Mantık İle Kontrolü</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11</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981075"/>
            <a:ext cx="10515600" cy="4895850"/>
          </a:xfrm>
        </p:spPr>
        <p:txBody>
          <a:bodyPr>
            <a:noAutofit/>
          </a:bodyPr>
          <a:lstStyle/>
          <a:p>
            <a:pPr marL="0" indent="0" algn="ctr">
              <a:lnSpc>
                <a:spcPts val="2800"/>
              </a:lnSpc>
              <a:spcBef>
                <a:spcPts val="0"/>
              </a:spcBef>
              <a:spcAft>
                <a:spcPts val="1200"/>
              </a:spcAft>
              <a:buNone/>
            </a:pPr>
            <a:r>
              <a:rPr lang="tr-TR" sz="2200" b="1" dirty="0">
                <a:latin typeface="Times New Roman" panose="02020603050405020304" pitchFamily="18" charset="0"/>
                <a:cs typeface="Times New Roman" panose="02020603050405020304" pitchFamily="18" charset="0"/>
              </a:rPr>
              <a:t>Bulanık mantık denetleyici için tasarım aşaması: Kural Tabanı</a:t>
            </a:r>
          </a:p>
        </p:txBody>
      </p:sp>
      <p:pic>
        <p:nvPicPr>
          <p:cNvPr id="5" name="Resim 4">
            <a:extLst>
              <a:ext uri="{FF2B5EF4-FFF2-40B4-BE49-F238E27FC236}">
                <a16:creationId xmlns:a16="http://schemas.microsoft.com/office/drawing/2014/main" id="{F32149C6-1865-1123-21D6-DE6F37A0AF01}"/>
              </a:ext>
            </a:extLst>
          </p:cNvPr>
          <p:cNvPicPr>
            <a:picLocks noChangeAspect="1"/>
          </p:cNvPicPr>
          <p:nvPr/>
        </p:nvPicPr>
        <p:blipFill>
          <a:blip r:embed="rId3"/>
          <a:stretch>
            <a:fillRect/>
          </a:stretch>
        </p:blipFill>
        <p:spPr>
          <a:xfrm>
            <a:off x="2762251" y="1508638"/>
            <a:ext cx="6630952" cy="4860000"/>
          </a:xfrm>
          <a:prstGeom prst="rect">
            <a:avLst/>
          </a:prstGeom>
        </p:spPr>
      </p:pic>
    </p:spTree>
    <p:extLst>
      <p:ext uri="{BB962C8B-B14F-4D97-AF65-F5344CB8AC3E}">
        <p14:creationId xmlns:p14="http://schemas.microsoft.com/office/powerpoint/2010/main" val="814438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a:t>Bulanık Mantık Denetleyicinin Elemanları</a:t>
            </a:r>
            <a:endParaRPr lang="tr-TR" sz="3200" dirty="0"/>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12</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866774"/>
            <a:ext cx="10515600" cy="4895850"/>
          </a:xfrm>
        </p:spPr>
        <p:txBody>
          <a:bodyPr>
            <a:noAutofit/>
          </a:bodyPr>
          <a:lstStyle/>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Normal olarak dört ana elemandan oluşur: </a:t>
            </a:r>
            <a:r>
              <a:rPr lang="tr-TR" sz="2200" b="1" dirty="0" err="1">
                <a:solidFill>
                  <a:schemeClr val="accent1"/>
                </a:solidFill>
                <a:latin typeface="Times New Roman" panose="02020603050405020304" pitchFamily="18" charset="0"/>
                <a:cs typeface="Times New Roman" panose="02020603050405020304" pitchFamily="18" charset="0"/>
              </a:rPr>
              <a:t>bulanıklaştırıcı</a:t>
            </a:r>
            <a:r>
              <a:rPr lang="tr-TR" sz="2200" b="1" dirty="0">
                <a:solidFill>
                  <a:schemeClr val="accent1"/>
                </a:solidFill>
                <a:latin typeface="Times New Roman" panose="02020603050405020304" pitchFamily="18" charset="0"/>
                <a:cs typeface="Times New Roman" panose="02020603050405020304" pitchFamily="18" charset="0"/>
              </a:rPr>
              <a:t>, bilgi tabanı , çıkarım motoru, </a:t>
            </a:r>
            <a:r>
              <a:rPr lang="tr-TR" sz="2200" b="1" dirty="0" err="1">
                <a:solidFill>
                  <a:schemeClr val="accent1"/>
                </a:solidFill>
                <a:latin typeface="Times New Roman" panose="02020603050405020304" pitchFamily="18" charset="0"/>
                <a:cs typeface="Times New Roman" panose="02020603050405020304" pitchFamily="18" charset="0"/>
              </a:rPr>
              <a:t>durulaştırıcı</a:t>
            </a:r>
            <a:endParaRPr lang="tr-TR" sz="2200" dirty="0">
              <a:latin typeface="Times New Roman" panose="02020603050405020304" pitchFamily="18" charset="0"/>
              <a:cs typeface="Times New Roman" panose="02020603050405020304" pitchFamily="18" charset="0"/>
            </a:endParaRPr>
          </a:p>
          <a:p>
            <a:pPr algn="just">
              <a:lnSpc>
                <a:spcPts val="2800"/>
              </a:lnSpc>
              <a:spcBef>
                <a:spcPts val="0"/>
              </a:spcBef>
              <a:spcAft>
                <a:spcPts val="600"/>
              </a:spcAft>
            </a:pPr>
            <a:r>
              <a:rPr lang="tr-TR" sz="2200" dirty="0" err="1">
                <a:latin typeface="Times New Roman" panose="02020603050405020304" pitchFamily="18" charset="0"/>
                <a:cs typeface="Times New Roman" panose="02020603050405020304" pitchFamily="18" charset="0"/>
              </a:rPr>
              <a:t>Durulaştırıcıdan</a:t>
            </a:r>
            <a:r>
              <a:rPr lang="tr-TR" sz="2200" dirty="0">
                <a:latin typeface="Times New Roman" panose="02020603050405020304" pitchFamily="18" charset="0"/>
                <a:cs typeface="Times New Roman" panose="02020603050405020304" pitchFamily="18" charset="0"/>
              </a:rPr>
              <a:t> çıkan sonuçlar bir süreç için denetim eylemi değil ise, sistem bir bulanık mantık karar sistemidir.</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Normal olarak, bulanık mantık denetleyici, iki girişli ve tek çıkışlı bir elemandır.</a:t>
            </a:r>
          </a:p>
        </p:txBody>
      </p:sp>
      <p:pic>
        <p:nvPicPr>
          <p:cNvPr id="6" name="Resim 5">
            <a:extLst>
              <a:ext uri="{FF2B5EF4-FFF2-40B4-BE49-F238E27FC236}">
                <a16:creationId xmlns:a16="http://schemas.microsoft.com/office/drawing/2014/main" id="{4A6BBEE6-2169-3FE8-026E-5B6B7974EB90}"/>
              </a:ext>
            </a:extLst>
          </p:cNvPr>
          <p:cNvPicPr>
            <a:picLocks noChangeAspect="1"/>
          </p:cNvPicPr>
          <p:nvPr/>
        </p:nvPicPr>
        <p:blipFill>
          <a:blip r:embed="rId3"/>
          <a:stretch>
            <a:fillRect/>
          </a:stretch>
        </p:blipFill>
        <p:spPr>
          <a:xfrm>
            <a:off x="2095932" y="2994135"/>
            <a:ext cx="7639913" cy="3708000"/>
          </a:xfrm>
          <a:prstGeom prst="rect">
            <a:avLst/>
          </a:prstGeom>
        </p:spPr>
      </p:pic>
    </p:spTree>
    <p:extLst>
      <p:ext uri="{BB962C8B-B14F-4D97-AF65-F5344CB8AC3E}">
        <p14:creationId xmlns:p14="http://schemas.microsoft.com/office/powerpoint/2010/main" val="397380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13</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866774"/>
            <a:ext cx="10515600" cy="4895850"/>
          </a:xfrm>
        </p:spPr>
        <p:txBody>
          <a:bodyPr>
            <a:noAutofit/>
          </a:bodyPr>
          <a:lstStyle/>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Genellikle, bulanık mantık denetleyicinin </a:t>
            </a:r>
            <a:r>
              <a:rPr lang="tr-TR" sz="2200" b="1" dirty="0">
                <a:latin typeface="Times New Roman" panose="02020603050405020304" pitchFamily="18" charset="0"/>
                <a:cs typeface="Times New Roman" panose="02020603050405020304" pitchFamily="18" charset="0"/>
              </a:rPr>
              <a:t>iki girişi ve bir çıkışı </a:t>
            </a:r>
            <a:r>
              <a:rPr lang="tr-TR" sz="2200" dirty="0">
                <a:latin typeface="Times New Roman" panose="02020603050405020304" pitchFamily="18" charset="0"/>
                <a:cs typeface="Times New Roman" panose="02020603050405020304" pitchFamily="18" charset="0"/>
              </a:rPr>
              <a:t>vardır.</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İki giriş, çıkışın arzu edilen duruma erişmesi için gerekli olan doğru denetim sinyallerinin sağlanmasında kullanılır.</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Bulanık mantık denetleyicisi genel olarak, </a:t>
            </a:r>
            <a:r>
              <a:rPr lang="tr-TR" sz="2200" b="1" dirty="0">
                <a:latin typeface="Times New Roman" panose="02020603050405020304" pitchFamily="18" charset="0"/>
                <a:cs typeface="Times New Roman" panose="02020603050405020304" pitchFamily="18" charset="0"/>
              </a:rPr>
              <a:t>hatayı, hatadaki değişim oranlarını veya hatanın türevini giriş olarak, denetim sinyalindeki değişikliği </a:t>
            </a:r>
            <a:r>
              <a:rPr lang="tr-TR" sz="2200" dirty="0">
                <a:latin typeface="Times New Roman" panose="02020603050405020304" pitchFamily="18" charset="0"/>
                <a:cs typeface="Times New Roman" panose="02020603050405020304" pitchFamily="18" charset="0"/>
              </a:rPr>
              <a:t>çıkış olarak alacaktır.</a:t>
            </a:r>
          </a:p>
        </p:txBody>
      </p:sp>
      <p:pic>
        <p:nvPicPr>
          <p:cNvPr id="2" name="Resim 1">
            <a:extLst>
              <a:ext uri="{FF2B5EF4-FFF2-40B4-BE49-F238E27FC236}">
                <a16:creationId xmlns:a16="http://schemas.microsoft.com/office/drawing/2014/main" id="{3C7C70F1-0806-6654-9574-AF6ECE2D9D32}"/>
              </a:ext>
            </a:extLst>
          </p:cNvPr>
          <p:cNvPicPr>
            <a:picLocks noChangeAspect="1"/>
          </p:cNvPicPr>
          <p:nvPr/>
        </p:nvPicPr>
        <p:blipFill>
          <a:blip r:embed="rId3"/>
          <a:stretch>
            <a:fillRect/>
          </a:stretch>
        </p:blipFill>
        <p:spPr>
          <a:xfrm>
            <a:off x="2500716" y="3429000"/>
            <a:ext cx="7624490" cy="2222416"/>
          </a:xfrm>
          <a:prstGeom prst="rect">
            <a:avLst/>
          </a:prstGeom>
        </p:spPr>
      </p:pic>
    </p:spTree>
    <p:extLst>
      <p:ext uri="{BB962C8B-B14F-4D97-AF65-F5344CB8AC3E}">
        <p14:creationId xmlns:p14="http://schemas.microsoft.com/office/powerpoint/2010/main" val="2788031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14</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866774"/>
            <a:ext cx="10515600" cy="4895850"/>
          </a:xfrm>
        </p:spPr>
        <p:txBody>
          <a:bodyPr>
            <a:noAutofit/>
          </a:bodyPr>
          <a:lstStyle/>
          <a:p>
            <a:pPr algn="just">
              <a:lnSpc>
                <a:spcPts val="2800"/>
              </a:lnSpc>
              <a:spcBef>
                <a:spcPts val="0"/>
              </a:spcBef>
              <a:spcAft>
                <a:spcPts val="1800"/>
              </a:spcAft>
            </a:pPr>
            <a:r>
              <a:rPr lang="tr-TR" sz="2200" dirty="0" err="1">
                <a:latin typeface="Times New Roman" panose="02020603050405020304" pitchFamily="18" charset="0"/>
                <a:cs typeface="Times New Roman" panose="02020603050405020304" pitchFamily="18" charset="0"/>
              </a:rPr>
              <a:t>Bulanıklaştırıcı</a:t>
            </a:r>
            <a:r>
              <a:rPr lang="tr-TR" sz="2200" dirty="0">
                <a:latin typeface="Times New Roman" panose="02020603050405020304" pitchFamily="18" charset="0"/>
                <a:cs typeface="Times New Roman" panose="02020603050405020304" pitchFamily="18" charset="0"/>
              </a:rPr>
              <a:t> e ve </a:t>
            </a:r>
            <a:r>
              <a:rPr lang="el-GR" sz="2200" dirty="0">
                <a:latin typeface="Times New Roman" panose="02020603050405020304" pitchFamily="18" charset="0"/>
                <a:cs typeface="Times New Roman" panose="02020603050405020304" pitchFamily="18" charset="0"/>
              </a:rPr>
              <a:t>Δ</a:t>
            </a:r>
            <a:r>
              <a:rPr lang="tr-TR" sz="2200" dirty="0">
                <a:latin typeface="Times New Roman" panose="02020603050405020304" pitchFamily="18" charset="0"/>
                <a:cs typeface="Times New Roman" panose="02020603050405020304" pitchFamily="18" charset="0"/>
              </a:rPr>
              <a:t>e’nin keskin değerlerini, bunların karşılığı olan bulanık değerlere dönüştürür. (genellikle e ve </a:t>
            </a:r>
            <a:r>
              <a:rPr lang="el-GR" sz="2200" dirty="0">
                <a:latin typeface="Times New Roman" panose="02020603050405020304" pitchFamily="18" charset="0"/>
                <a:cs typeface="Times New Roman" panose="02020603050405020304" pitchFamily="18" charset="0"/>
              </a:rPr>
              <a:t>Δ</a:t>
            </a:r>
            <a:r>
              <a:rPr lang="tr-TR" sz="2200" dirty="0">
                <a:latin typeface="Times New Roman" panose="02020603050405020304" pitchFamily="18" charset="0"/>
                <a:cs typeface="Times New Roman" panose="02020603050405020304" pitchFamily="18" charset="0"/>
              </a:rPr>
              <a:t>e’nin bir çok bulanık değerleri vardır.)</a:t>
            </a:r>
          </a:p>
          <a:p>
            <a:pPr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Çıkarım algoritması, e ve </a:t>
            </a:r>
            <a:r>
              <a:rPr lang="el-GR" sz="2200" dirty="0">
                <a:latin typeface="Times New Roman" panose="02020603050405020304" pitchFamily="18" charset="0"/>
                <a:cs typeface="Times New Roman" panose="02020603050405020304" pitchFamily="18" charset="0"/>
              </a:rPr>
              <a:t>Δ</a:t>
            </a:r>
            <a:r>
              <a:rPr lang="tr-TR" sz="2200" dirty="0">
                <a:latin typeface="Times New Roman" panose="02020603050405020304" pitchFamily="18" charset="0"/>
                <a:cs typeface="Times New Roman" panose="02020603050405020304" pitchFamily="18" charset="0"/>
              </a:rPr>
              <a:t>e’nin bulanık değerlerine göre kural tabanından hangi kuralların kullanılacağını belirler.</a:t>
            </a:r>
          </a:p>
          <a:p>
            <a:pPr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Daha sonra </a:t>
            </a:r>
            <a:r>
              <a:rPr lang="el-GR" sz="2200" dirty="0">
                <a:latin typeface="Times New Roman" panose="02020603050405020304" pitchFamily="18" charset="0"/>
                <a:cs typeface="Times New Roman" panose="02020603050405020304" pitchFamily="18" charset="0"/>
              </a:rPr>
              <a:t>Δ</a:t>
            </a:r>
            <a:r>
              <a:rPr lang="tr-TR" sz="2200" dirty="0">
                <a:latin typeface="Times New Roman" panose="02020603050405020304" pitchFamily="18" charset="0"/>
                <a:cs typeface="Times New Roman" panose="02020603050405020304" pitchFamily="18" charset="0"/>
              </a:rPr>
              <a:t>u’nun birçok bulanık değeri elde edilecektir ve bir durulaştırma mekanizması ile bu değerler keskin tek bir değere dönüştürülür.</a:t>
            </a:r>
          </a:p>
          <a:p>
            <a:pPr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Gerçek denetim sinyali, cihaza gönderilen en son u değerine </a:t>
            </a:r>
            <a:r>
              <a:rPr lang="el-GR" sz="2200" dirty="0">
                <a:latin typeface="Times New Roman" panose="02020603050405020304" pitchFamily="18" charset="0"/>
                <a:cs typeface="Times New Roman" panose="02020603050405020304" pitchFamily="18" charset="0"/>
              </a:rPr>
              <a:t>Δ</a:t>
            </a:r>
            <a:r>
              <a:rPr lang="tr-TR" sz="2200" dirty="0">
                <a:latin typeface="Times New Roman" panose="02020603050405020304" pitchFamily="18" charset="0"/>
                <a:cs typeface="Times New Roman" panose="02020603050405020304" pitchFamily="18" charset="0"/>
              </a:rPr>
              <a:t>u’nun eklenmesi ile elde edilir.</a:t>
            </a:r>
          </a:p>
        </p:txBody>
      </p:sp>
    </p:spTree>
    <p:extLst>
      <p:ext uri="{BB962C8B-B14F-4D97-AF65-F5344CB8AC3E}">
        <p14:creationId xmlns:p14="http://schemas.microsoft.com/office/powerpoint/2010/main" val="429754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15</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866774"/>
            <a:ext cx="10515600" cy="4895850"/>
          </a:xfrm>
        </p:spPr>
        <p:txBody>
          <a:bodyPr>
            <a:noAutofit/>
          </a:bodyPr>
          <a:lstStyle/>
          <a:p>
            <a:pPr algn="just">
              <a:lnSpc>
                <a:spcPts val="2800"/>
              </a:lnSpc>
              <a:spcBef>
                <a:spcPts val="0"/>
              </a:spcBef>
              <a:spcAft>
                <a:spcPts val="1800"/>
              </a:spcAft>
            </a:pPr>
            <a:r>
              <a:rPr lang="tr-TR" sz="2200" b="1" dirty="0">
                <a:latin typeface="Times New Roman" panose="02020603050405020304" pitchFamily="18" charset="0"/>
                <a:cs typeface="Times New Roman" panose="02020603050405020304" pitchFamily="18" charset="0"/>
              </a:rPr>
              <a:t>Bulanıklaştırma:</a:t>
            </a:r>
          </a:p>
          <a:p>
            <a:pPr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Bulanıklaştırma sayısal değişkenlerin bulanık değişkenlere dönüştürülmesi işlemini yapmaktadır. Bu değişkenler bulanık denetleyicide bulanık kümeler tarafından tanımlanmaktadırlar.</a:t>
            </a:r>
          </a:p>
          <a:p>
            <a:pPr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Diğer bir ifadeyle bulanıklaştırma giriş değişkenlerinin ve çıkış değişkenlerinin ilgili evrensel kümelerinde bulanık kümelere yerleştirme işlemidir.</a:t>
            </a:r>
          </a:p>
          <a:p>
            <a:pPr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Bulanık mantık denetimindeki veri işleme bulanık kümeler üzerine kurulu olduğundan, giriş değişkenlerinin </a:t>
            </a:r>
            <a:r>
              <a:rPr lang="tr-TR" sz="2200" dirty="0" err="1">
                <a:latin typeface="Times New Roman" panose="02020603050405020304" pitchFamily="18" charset="0"/>
                <a:cs typeface="Times New Roman" panose="02020603050405020304" pitchFamily="18" charset="0"/>
              </a:rPr>
              <a:t>seviyelendirilmesini</a:t>
            </a:r>
            <a:r>
              <a:rPr lang="tr-TR" sz="2200" dirty="0">
                <a:latin typeface="Times New Roman" panose="02020603050405020304" pitchFamily="18" charset="0"/>
                <a:cs typeface="Times New Roman" panose="02020603050405020304" pitchFamily="18" charset="0"/>
              </a:rPr>
              <a:t> de içeren bulanıklaştırma başlangıç safhasında zorunludur.</a:t>
            </a:r>
          </a:p>
        </p:txBody>
      </p:sp>
    </p:spTree>
    <p:extLst>
      <p:ext uri="{BB962C8B-B14F-4D97-AF65-F5344CB8AC3E}">
        <p14:creationId xmlns:p14="http://schemas.microsoft.com/office/powerpoint/2010/main" val="206744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16</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866774"/>
            <a:ext cx="4398165" cy="4506120"/>
          </a:xfrm>
        </p:spPr>
        <p:txBody>
          <a:bodyPr>
            <a:noAutofit/>
          </a:bodyPr>
          <a:lstStyle/>
          <a:p>
            <a:pPr algn="just">
              <a:lnSpc>
                <a:spcPts val="2800"/>
              </a:lnSpc>
              <a:spcBef>
                <a:spcPts val="0"/>
              </a:spcBef>
              <a:spcAft>
                <a:spcPts val="600"/>
              </a:spcAft>
            </a:pPr>
            <a:r>
              <a:rPr lang="tr-TR" sz="2200" b="1" dirty="0">
                <a:latin typeface="Times New Roman" panose="02020603050405020304" pitchFamily="18" charset="0"/>
                <a:cs typeface="Times New Roman" panose="02020603050405020304" pitchFamily="18" charset="0"/>
              </a:rPr>
              <a:t>Bulanıklaştırma:</a:t>
            </a:r>
          </a:p>
          <a:p>
            <a:pPr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Aşağıdaki şekil bulanık sözel değişken olan sıcaklık için üyelik fonksiyonlarını göstermektedir.</a:t>
            </a:r>
          </a:p>
          <a:p>
            <a:pPr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Örneğin, sensör okumalarından elde edilen giriş değişkeninin keskin değeri x ise, bu keskin değer “serin” bulanık kümesinde 0.3 üyelik değeri ile ve “ılık” bulanık kümesinde 0.6 üyelik değeri ile çakışmaktadır.</a:t>
            </a:r>
          </a:p>
          <a:p>
            <a:pPr algn="just">
              <a:lnSpc>
                <a:spcPts val="2800"/>
              </a:lnSpc>
              <a:spcBef>
                <a:spcPts val="0"/>
              </a:spcBef>
              <a:spcAft>
                <a:spcPts val="600"/>
              </a:spcAft>
            </a:pPr>
            <a:endParaRPr lang="tr-TR" sz="2200" dirty="0">
              <a:latin typeface="Times New Roman" panose="02020603050405020304" pitchFamily="18" charset="0"/>
              <a:cs typeface="Times New Roman" panose="02020603050405020304" pitchFamily="18" charset="0"/>
            </a:endParaRPr>
          </a:p>
        </p:txBody>
      </p:sp>
      <p:pic>
        <p:nvPicPr>
          <p:cNvPr id="6" name="Resim 5">
            <a:extLst>
              <a:ext uri="{FF2B5EF4-FFF2-40B4-BE49-F238E27FC236}">
                <a16:creationId xmlns:a16="http://schemas.microsoft.com/office/drawing/2014/main" id="{92FD49EA-E783-0374-E2E6-F899BAA579DB}"/>
              </a:ext>
            </a:extLst>
          </p:cNvPr>
          <p:cNvPicPr>
            <a:picLocks noChangeAspect="1"/>
          </p:cNvPicPr>
          <p:nvPr/>
        </p:nvPicPr>
        <p:blipFill>
          <a:blip r:embed="rId3"/>
          <a:stretch>
            <a:fillRect/>
          </a:stretch>
        </p:blipFill>
        <p:spPr>
          <a:xfrm>
            <a:off x="5444183" y="1355865"/>
            <a:ext cx="6522510" cy="2268000"/>
          </a:xfrm>
          <a:prstGeom prst="rect">
            <a:avLst/>
          </a:prstGeom>
        </p:spPr>
      </p:pic>
      <p:sp>
        <p:nvSpPr>
          <p:cNvPr id="8" name="Metin kutusu 7">
            <a:extLst>
              <a:ext uri="{FF2B5EF4-FFF2-40B4-BE49-F238E27FC236}">
                <a16:creationId xmlns:a16="http://schemas.microsoft.com/office/drawing/2014/main" id="{5741CC1B-60B7-1F92-1610-866635C67D45}"/>
              </a:ext>
            </a:extLst>
          </p:cNvPr>
          <p:cNvSpPr txBox="1"/>
          <p:nvPr/>
        </p:nvSpPr>
        <p:spPr>
          <a:xfrm>
            <a:off x="5396347" y="3769132"/>
            <a:ext cx="6094268" cy="3043910"/>
          </a:xfrm>
          <a:prstGeom prst="rect">
            <a:avLst/>
          </a:prstGeom>
          <a:noFill/>
        </p:spPr>
        <p:txBody>
          <a:bodyPr wrap="square">
            <a:spAutoFit/>
          </a:bodyPr>
          <a:lstStyle/>
          <a:p>
            <a:pPr marL="342900" indent="-342900" algn="just">
              <a:lnSpc>
                <a:spcPts val="2800"/>
              </a:lnSpc>
              <a:spcBef>
                <a:spcPts val="0"/>
              </a:spcBef>
              <a:spcAft>
                <a:spcPts val="1200"/>
              </a:spcAft>
              <a:buFont typeface="Arial" panose="020B0604020202020204" pitchFamily="34" charset="0"/>
              <a:buChar char="•"/>
            </a:pPr>
            <a:r>
              <a:rPr lang="tr-TR" sz="2200" dirty="0">
                <a:latin typeface="Times New Roman" panose="02020603050405020304" pitchFamily="18" charset="0"/>
                <a:cs typeface="Times New Roman" panose="02020603050405020304" pitchFamily="18" charset="0"/>
              </a:rPr>
              <a:t>Böylece, bulanıklaştırma ile keskin giriş değeri x, aşağıdaki üyelikleri ile iki bulanık kümeye dönüştürülmüştür.</a:t>
            </a:r>
          </a:p>
          <a:p>
            <a:pPr algn="ctr">
              <a:lnSpc>
                <a:spcPts val="2800"/>
              </a:lnSpc>
              <a:spcBef>
                <a:spcPts val="0"/>
              </a:spcBef>
              <a:spcAft>
                <a:spcPts val="1200"/>
              </a:spcAft>
            </a:pPr>
            <a:r>
              <a:rPr lang="el-GR" sz="2200" dirty="0">
                <a:latin typeface="Times New Roman" panose="02020603050405020304" pitchFamily="18" charset="0"/>
                <a:cs typeface="Times New Roman" panose="02020603050405020304" pitchFamily="18" charset="0"/>
              </a:rPr>
              <a:t>μ</a:t>
            </a:r>
            <a:r>
              <a:rPr lang="tr-TR" sz="2200" dirty="0">
                <a:latin typeface="Times New Roman" panose="02020603050405020304" pitchFamily="18" charset="0"/>
                <a:cs typeface="Times New Roman" panose="02020603050405020304" pitchFamily="18" charset="0"/>
              </a:rPr>
              <a:t>serin(x)=0.3 		</a:t>
            </a:r>
            <a:r>
              <a:rPr lang="el-GR" sz="2200" dirty="0">
                <a:latin typeface="Times New Roman" panose="02020603050405020304" pitchFamily="18" charset="0"/>
                <a:cs typeface="Times New Roman" panose="02020603050405020304" pitchFamily="18" charset="0"/>
              </a:rPr>
              <a:t>μ</a:t>
            </a:r>
            <a:r>
              <a:rPr lang="tr-TR" sz="2200" dirty="0">
                <a:latin typeface="Times New Roman" panose="02020603050405020304" pitchFamily="18" charset="0"/>
                <a:cs typeface="Times New Roman" panose="02020603050405020304" pitchFamily="18" charset="0"/>
              </a:rPr>
              <a:t>ılık(x)=0.6</a:t>
            </a:r>
          </a:p>
          <a:p>
            <a:pPr marL="342900" indent="-342900" algn="just">
              <a:lnSpc>
                <a:spcPts val="2800"/>
              </a:lnSpc>
              <a:spcBef>
                <a:spcPts val="0"/>
              </a:spcBef>
              <a:spcAft>
                <a:spcPts val="1200"/>
              </a:spcAft>
              <a:buFont typeface="Arial" panose="020B0604020202020204" pitchFamily="34" charset="0"/>
              <a:buChar char="•"/>
            </a:pPr>
            <a:r>
              <a:rPr lang="tr-TR" sz="2200" dirty="0">
                <a:latin typeface="Times New Roman" panose="02020603050405020304" pitchFamily="18" charset="0"/>
                <a:cs typeface="Times New Roman" panose="02020603050405020304" pitchFamily="18" charset="0"/>
              </a:rPr>
              <a:t>Bu değerler, daha sonra bulanık denetleyicinin çıkarım safhasında kullanılacaktır</a:t>
            </a:r>
          </a:p>
          <a:p>
            <a:pPr algn="just">
              <a:lnSpc>
                <a:spcPts val="2800"/>
              </a:lnSpc>
              <a:spcBef>
                <a:spcPts val="0"/>
              </a:spcBef>
              <a:spcAft>
                <a:spcPts val="600"/>
              </a:spcAft>
            </a:pPr>
            <a:endParaRPr lang="tr-TR"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2533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17</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866774"/>
            <a:ext cx="10955482" cy="5710666"/>
          </a:xfrm>
        </p:spPr>
        <p:txBody>
          <a:bodyPr>
            <a:noAutofit/>
          </a:bodyPr>
          <a:lstStyle/>
          <a:p>
            <a:pPr marL="0" indent="0" algn="just">
              <a:lnSpc>
                <a:spcPts val="27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Niceleme (Seviyelendirme):</a:t>
            </a:r>
          </a:p>
          <a:p>
            <a:pPr algn="just">
              <a:lnSpc>
                <a:spcPts val="2700"/>
              </a:lnSpc>
              <a:spcBef>
                <a:spcPts val="0"/>
              </a:spcBef>
              <a:spcAft>
                <a:spcPts val="600"/>
              </a:spcAft>
            </a:pPr>
            <a:r>
              <a:rPr lang="tr-TR" sz="2200" dirty="0">
                <a:latin typeface="Times New Roman" panose="02020603050405020304" pitchFamily="18" charset="0"/>
                <a:cs typeface="Times New Roman" panose="02020603050405020304" pitchFamily="18" charset="0"/>
              </a:rPr>
              <a:t>Niceleme, bulanık giriş-çıkış değişkenlerinin birkaç bulanık alt kümeye ayrıştırılmasını içerir.</a:t>
            </a:r>
          </a:p>
          <a:p>
            <a:pPr algn="just">
              <a:lnSpc>
                <a:spcPts val="2700"/>
              </a:lnSpc>
              <a:spcBef>
                <a:spcPts val="0"/>
              </a:spcBef>
              <a:spcAft>
                <a:spcPts val="600"/>
              </a:spcAft>
            </a:pPr>
            <a:r>
              <a:rPr lang="tr-TR" sz="2200" dirty="0">
                <a:latin typeface="Times New Roman" panose="02020603050405020304" pitchFamily="18" charset="0"/>
                <a:cs typeface="Times New Roman" panose="02020603050405020304" pitchFamily="18" charset="0"/>
              </a:rPr>
              <a:t>Giriş değişkenlerinin bulanıklaştırılması, evrensel kümenin birçok bulanık kümeyle </a:t>
            </a:r>
            <a:r>
              <a:rPr lang="tr-TR" sz="2200" dirty="0" err="1">
                <a:latin typeface="Times New Roman" panose="02020603050405020304" pitchFamily="18" charset="0"/>
                <a:cs typeface="Times New Roman" panose="02020603050405020304" pitchFamily="18" charset="0"/>
              </a:rPr>
              <a:t>nicelenmesi</a:t>
            </a:r>
            <a:r>
              <a:rPr lang="tr-TR" sz="2200" dirty="0">
                <a:latin typeface="Times New Roman" panose="02020603050405020304" pitchFamily="18" charset="0"/>
                <a:cs typeface="Times New Roman" panose="02020603050405020304" pitchFamily="18" charset="0"/>
              </a:rPr>
              <a:t> işlemini kapsar.</a:t>
            </a:r>
          </a:p>
          <a:p>
            <a:pPr algn="just">
              <a:lnSpc>
                <a:spcPts val="2700"/>
              </a:lnSpc>
              <a:spcBef>
                <a:spcPts val="0"/>
              </a:spcBef>
              <a:spcAft>
                <a:spcPts val="600"/>
              </a:spcAft>
            </a:pPr>
            <a:r>
              <a:rPr lang="tr-TR" sz="2200" dirty="0">
                <a:latin typeface="Times New Roman" panose="02020603050405020304" pitchFamily="18" charset="0"/>
                <a:cs typeface="Times New Roman" panose="02020603050405020304" pitchFamily="18" charset="0"/>
              </a:rPr>
              <a:t>Çıkış değişkenleri de benzer şekilde </a:t>
            </a:r>
            <a:r>
              <a:rPr lang="tr-TR" sz="2200" dirty="0" err="1">
                <a:latin typeface="Times New Roman" panose="02020603050405020304" pitchFamily="18" charset="0"/>
                <a:cs typeface="Times New Roman" panose="02020603050405020304" pitchFamily="18" charset="0"/>
              </a:rPr>
              <a:t>nicelenmelidir</a:t>
            </a:r>
            <a:r>
              <a:rPr lang="tr-TR" sz="2200" dirty="0">
                <a:latin typeface="Times New Roman" panose="02020603050405020304" pitchFamily="18" charset="0"/>
                <a:cs typeface="Times New Roman" panose="02020603050405020304" pitchFamily="18" charset="0"/>
              </a:rPr>
              <a:t>.</a:t>
            </a:r>
          </a:p>
          <a:p>
            <a:pPr algn="just">
              <a:lnSpc>
                <a:spcPts val="2700"/>
              </a:lnSpc>
              <a:spcBef>
                <a:spcPts val="0"/>
              </a:spcBef>
              <a:spcAft>
                <a:spcPts val="600"/>
              </a:spcAft>
            </a:pPr>
            <a:r>
              <a:rPr lang="tr-TR" sz="2200" dirty="0" err="1">
                <a:latin typeface="Times New Roman" panose="02020603050405020304" pitchFamily="18" charset="0"/>
                <a:cs typeface="Times New Roman" panose="02020603050405020304" pitchFamily="18" charset="0"/>
              </a:rPr>
              <a:t>Nicelendirme</a:t>
            </a:r>
            <a:r>
              <a:rPr lang="tr-TR" sz="2200" dirty="0">
                <a:latin typeface="Times New Roman" panose="02020603050405020304" pitchFamily="18" charset="0"/>
                <a:cs typeface="Times New Roman" panose="02020603050405020304" pitchFamily="18" charset="0"/>
              </a:rPr>
              <a:t> seviyelerinin sayısı; yeterli temsili sağlayacak kadar büyük, hafızadan tasarruf edecek kadar küçük olmalıdır.</a:t>
            </a:r>
          </a:p>
          <a:p>
            <a:pPr algn="just">
              <a:lnSpc>
                <a:spcPts val="2700"/>
              </a:lnSpc>
              <a:spcBef>
                <a:spcPts val="0"/>
              </a:spcBef>
              <a:spcAft>
                <a:spcPts val="600"/>
              </a:spcAft>
            </a:pPr>
            <a:r>
              <a:rPr lang="tr-TR" sz="2200" b="1" dirty="0">
                <a:latin typeface="Times New Roman" panose="02020603050405020304" pitchFamily="18" charset="0"/>
                <a:cs typeface="Times New Roman" panose="02020603050405020304" pitchFamily="18" charset="0"/>
              </a:rPr>
              <a:t>Değişik tipteki denetim değişkenlerinin </a:t>
            </a:r>
            <a:r>
              <a:rPr lang="tr-TR" sz="2200" b="1" dirty="0" err="1">
                <a:latin typeface="Times New Roman" panose="02020603050405020304" pitchFamily="18" charset="0"/>
                <a:cs typeface="Times New Roman" panose="02020603050405020304" pitchFamily="18" charset="0"/>
              </a:rPr>
              <a:t>nicelendirilmesine</a:t>
            </a:r>
            <a:r>
              <a:rPr lang="tr-TR" sz="2200" b="1" dirty="0">
                <a:latin typeface="Times New Roman" panose="02020603050405020304" pitchFamily="18" charset="0"/>
                <a:cs typeface="Times New Roman" panose="02020603050405020304" pitchFamily="18" charset="0"/>
              </a:rPr>
              <a:t> örnekler :</a:t>
            </a:r>
          </a:p>
          <a:p>
            <a:pPr lvl="1" algn="just">
              <a:lnSpc>
                <a:spcPts val="2700"/>
              </a:lnSpc>
              <a:spcBef>
                <a:spcPts val="0"/>
              </a:spcBef>
              <a:spcAft>
                <a:spcPts val="600"/>
              </a:spcAft>
            </a:pPr>
            <a:r>
              <a:rPr lang="tr-TR" sz="2200" b="1" dirty="0">
                <a:latin typeface="Times New Roman" panose="02020603050405020304" pitchFamily="18" charset="0"/>
                <a:cs typeface="Times New Roman" panose="02020603050405020304" pitchFamily="18" charset="0"/>
              </a:rPr>
              <a:t>Sıcaklık denetimi</a:t>
            </a:r>
          </a:p>
          <a:p>
            <a:pPr lvl="2" algn="just">
              <a:lnSpc>
                <a:spcPts val="2700"/>
              </a:lnSpc>
              <a:spcBef>
                <a:spcPts val="0"/>
              </a:spcBef>
              <a:spcAft>
                <a:spcPts val="600"/>
              </a:spcAft>
            </a:pPr>
            <a:r>
              <a:rPr lang="tr-TR" sz="2200" dirty="0">
                <a:latin typeface="Times New Roman" panose="02020603050405020304" pitchFamily="18" charset="0"/>
                <a:cs typeface="Times New Roman" panose="02020603050405020304" pitchFamily="18" charset="0"/>
              </a:rPr>
              <a:t>Çok Sıcak, Sıcak, Az Sıcak, Normal, Serin, Soğuk</a:t>
            </a:r>
          </a:p>
          <a:p>
            <a:pPr lvl="1" algn="just">
              <a:lnSpc>
                <a:spcPts val="2700"/>
              </a:lnSpc>
              <a:spcBef>
                <a:spcPts val="0"/>
              </a:spcBef>
              <a:spcAft>
                <a:spcPts val="600"/>
              </a:spcAft>
            </a:pPr>
            <a:r>
              <a:rPr lang="tr-TR" sz="2200" b="1" dirty="0">
                <a:latin typeface="Times New Roman" panose="02020603050405020304" pitchFamily="18" charset="0"/>
                <a:cs typeface="Times New Roman" panose="02020603050405020304" pitchFamily="18" charset="0"/>
              </a:rPr>
              <a:t>Hız denetimi</a:t>
            </a:r>
          </a:p>
          <a:p>
            <a:pPr lvl="2" algn="just">
              <a:lnSpc>
                <a:spcPts val="2700"/>
              </a:lnSpc>
              <a:spcBef>
                <a:spcPts val="0"/>
              </a:spcBef>
              <a:spcAft>
                <a:spcPts val="600"/>
              </a:spcAft>
            </a:pPr>
            <a:r>
              <a:rPr lang="tr-TR" sz="2200" dirty="0">
                <a:latin typeface="Times New Roman" panose="02020603050405020304" pitchFamily="18" charset="0"/>
                <a:cs typeface="Times New Roman" panose="02020603050405020304" pitchFamily="18" charset="0"/>
              </a:rPr>
              <a:t>Çok Hızlı, Hızlı, Orta, Yavaş, Çok Yavaş</a:t>
            </a:r>
          </a:p>
          <a:p>
            <a:pPr lvl="1" algn="just">
              <a:lnSpc>
                <a:spcPts val="2700"/>
              </a:lnSpc>
              <a:spcBef>
                <a:spcPts val="0"/>
              </a:spcBef>
              <a:spcAft>
                <a:spcPts val="600"/>
              </a:spcAft>
            </a:pPr>
            <a:r>
              <a:rPr lang="tr-TR" sz="2200" b="1" dirty="0">
                <a:latin typeface="Times New Roman" panose="02020603050405020304" pitchFamily="18" charset="0"/>
                <a:cs typeface="Times New Roman" panose="02020603050405020304" pitchFamily="18" charset="0"/>
              </a:rPr>
              <a:t>Seviye denetimi</a:t>
            </a:r>
          </a:p>
          <a:p>
            <a:pPr lvl="2" algn="just">
              <a:lnSpc>
                <a:spcPts val="2700"/>
              </a:lnSpc>
              <a:spcBef>
                <a:spcPts val="0"/>
              </a:spcBef>
              <a:spcAft>
                <a:spcPts val="600"/>
              </a:spcAft>
            </a:pPr>
            <a:r>
              <a:rPr lang="tr-TR" sz="2200" dirty="0">
                <a:latin typeface="Times New Roman" panose="02020603050405020304" pitchFamily="18" charset="0"/>
                <a:cs typeface="Times New Roman" panose="02020603050405020304" pitchFamily="18" charset="0"/>
              </a:rPr>
              <a:t>Çok Yüksek, Yüksek, Orta, Düşük, Çok Düşük	</a:t>
            </a:r>
            <a:r>
              <a:rPr lang="tr-TR" sz="1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3054609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18</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866774"/>
            <a:ext cx="10955482" cy="5710666"/>
          </a:xfrm>
        </p:spPr>
        <p:txBody>
          <a:bodyPr>
            <a:noAutofit/>
          </a:bodyPr>
          <a:lstStyle/>
          <a:p>
            <a:pPr marL="0" indent="0" algn="just">
              <a:lnSpc>
                <a:spcPts val="27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Niceleme (Seviyelendirme):</a:t>
            </a:r>
          </a:p>
          <a:p>
            <a:pPr algn="just">
              <a:lnSpc>
                <a:spcPts val="2700"/>
              </a:lnSpc>
              <a:spcBef>
                <a:spcPts val="0"/>
              </a:spcBef>
              <a:spcAft>
                <a:spcPts val="1200"/>
              </a:spcAft>
            </a:pP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Genellikle daha standart tanımlamalar kullanabiliriz</a:t>
            </a:r>
          </a:p>
          <a:p>
            <a:pPr algn="just">
              <a:lnSpc>
                <a:spcPts val="2700"/>
              </a:lnSpc>
              <a:spcBef>
                <a:spcPts val="0"/>
              </a:spcBef>
              <a:spcAft>
                <a:spcPts val="1200"/>
              </a:spcAft>
            </a:pPr>
            <a:r>
              <a:rPr lang="tr-TR" sz="2200" dirty="0">
                <a:latin typeface="Times New Roman" panose="02020603050405020304" pitchFamily="18" charset="0"/>
                <a:cs typeface="Times New Roman" panose="02020603050405020304" pitchFamily="18" charset="0"/>
              </a:rPr>
              <a:t>Kısa ifade için, NO, PK, SF gibi kısaltılmış etiketler kullanabiliriz.</a:t>
            </a:r>
          </a:p>
          <a:p>
            <a:pPr algn="just">
              <a:lnSpc>
                <a:spcPts val="2700"/>
              </a:lnSpc>
              <a:spcBef>
                <a:spcPts val="0"/>
              </a:spcBef>
              <a:spcAft>
                <a:spcPts val="1200"/>
              </a:spcAft>
            </a:pPr>
            <a:r>
              <a:rPr lang="tr-TR" sz="2200" dirty="0">
                <a:latin typeface="Times New Roman" panose="02020603050405020304" pitchFamily="18" charset="0"/>
                <a:cs typeface="Times New Roman" panose="02020603050405020304" pitchFamily="18" charset="0"/>
              </a:rPr>
              <a:t>Her bir bulanık alt küme için, bir üyelik fonksiyonu atanmalıdır.</a:t>
            </a:r>
          </a:p>
          <a:p>
            <a:pPr algn="just">
              <a:lnSpc>
                <a:spcPts val="2700"/>
              </a:lnSpc>
              <a:spcBef>
                <a:spcPts val="0"/>
              </a:spcBef>
              <a:spcAft>
                <a:spcPts val="1200"/>
              </a:spcAft>
            </a:pPr>
            <a:r>
              <a:rPr lang="tr-TR" sz="2200" dirty="0">
                <a:latin typeface="Times New Roman" panose="02020603050405020304" pitchFamily="18" charset="0"/>
                <a:cs typeface="Times New Roman" panose="02020603050405020304" pitchFamily="18" charset="0"/>
              </a:rPr>
              <a:t>Herhangi bir şekil veya büyüklükte üyelik fonksiyonları seçebilirsiniz.</a:t>
            </a:r>
          </a:p>
          <a:p>
            <a:pPr algn="just">
              <a:lnSpc>
                <a:spcPts val="2700"/>
              </a:lnSpc>
              <a:spcBef>
                <a:spcPts val="0"/>
              </a:spcBef>
              <a:spcAft>
                <a:spcPts val="1200"/>
              </a:spcAft>
            </a:pPr>
            <a:r>
              <a:rPr lang="tr-TR" sz="2200" dirty="0">
                <a:latin typeface="Times New Roman" panose="02020603050405020304" pitchFamily="18" charset="0"/>
                <a:cs typeface="Times New Roman" panose="02020603050405020304" pitchFamily="18" charset="0"/>
              </a:rPr>
              <a:t>Hesaplama basitliği için, üçgen veya yamuk şeklindeki fonksiyonlar kullanılmaktadır.</a:t>
            </a:r>
          </a:p>
          <a:p>
            <a:pPr algn="just">
              <a:lnSpc>
                <a:spcPts val="2700"/>
              </a:lnSpc>
              <a:spcBef>
                <a:spcPts val="0"/>
              </a:spcBef>
              <a:spcAft>
                <a:spcPts val="1200"/>
              </a:spcAft>
            </a:pPr>
            <a:r>
              <a:rPr lang="tr-TR" sz="2200" dirty="0">
                <a:latin typeface="Times New Roman" panose="02020603050405020304" pitchFamily="18" charset="0"/>
                <a:cs typeface="Times New Roman" panose="02020603050405020304" pitchFamily="18" charset="0"/>
              </a:rPr>
              <a:t>Genel olarak %25 -%75 arası birbirleri üzerine bindirilmelidir.</a:t>
            </a:r>
            <a:r>
              <a:rPr lang="tr-TR" sz="1400" dirty="0">
                <a:latin typeface="Times New Roman" panose="02020603050405020304" pitchFamily="18" charset="0"/>
                <a:cs typeface="Times New Roman" panose="02020603050405020304" pitchFamily="18" charset="0"/>
              </a:rPr>
              <a:t>	</a:t>
            </a:r>
          </a:p>
        </p:txBody>
      </p:sp>
      <p:pic>
        <p:nvPicPr>
          <p:cNvPr id="2" name="Resim 1">
            <a:extLst>
              <a:ext uri="{FF2B5EF4-FFF2-40B4-BE49-F238E27FC236}">
                <a16:creationId xmlns:a16="http://schemas.microsoft.com/office/drawing/2014/main" id="{08C18514-5B7F-E183-7E97-9DD6A3EC1D02}"/>
              </a:ext>
            </a:extLst>
          </p:cNvPr>
          <p:cNvPicPr>
            <a:picLocks noChangeAspect="1"/>
          </p:cNvPicPr>
          <p:nvPr/>
        </p:nvPicPr>
        <p:blipFill>
          <a:blip r:embed="rId3"/>
          <a:stretch>
            <a:fillRect/>
          </a:stretch>
        </p:blipFill>
        <p:spPr>
          <a:xfrm>
            <a:off x="3272269" y="4496723"/>
            <a:ext cx="4385541" cy="2080717"/>
          </a:xfrm>
          <a:prstGeom prst="rect">
            <a:avLst/>
          </a:prstGeom>
        </p:spPr>
      </p:pic>
    </p:spTree>
    <p:extLst>
      <p:ext uri="{BB962C8B-B14F-4D97-AF65-F5344CB8AC3E}">
        <p14:creationId xmlns:p14="http://schemas.microsoft.com/office/powerpoint/2010/main" val="4019453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19</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866774"/>
            <a:ext cx="10955482" cy="5710666"/>
          </a:xfrm>
        </p:spPr>
        <p:txBody>
          <a:bodyPr>
            <a:noAutofit/>
          </a:bodyPr>
          <a:lstStyle/>
          <a:p>
            <a:pPr marL="0" indent="0" algn="just">
              <a:lnSpc>
                <a:spcPts val="27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Niceleme (Seviyelendirme):</a:t>
            </a:r>
          </a:p>
          <a:p>
            <a:pPr algn="just">
              <a:lnSpc>
                <a:spcPts val="2700"/>
              </a:lnSpc>
              <a:spcBef>
                <a:spcPts val="0"/>
              </a:spcBef>
              <a:spcAft>
                <a:spcPts val="1200"/>
              </a:spcAft>
            </a:pP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Eğer bulanık kümelerde üst üste bindirme yapılmamış ise denetim işlemi iki değerli bir denetim işlemine benzeyecektir.</a:t>
            </a:r>
          </a:p>
          <a:p>
            <a:pPr algn="just">
              <a:lnSpc>
                <a:spcPts val="2700"/>
              </a:lnSpc>
              <a:spcBef>
                <a:spcPts val="0"/>
              </a:spcBef>
              <a:spcAft>
                <a:spcPts val="1200"/>
              </a:spcAft>
            </a:pP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Diğer taraftan, bulanık kümelerde çok fazla üst üste bindirme varsa daha fazla bulanıklık olacaktır ve bu denetim işlemlerinde belirginleştirmeyi zorlaştıracaktır.</a:t>
            </a:r>
            <a:r>
              <a:rPr lang="tr-TR" sz="2200" dirty="0">
                <a:latin typeface="Times New Roman" panose="02020603050405020304" pitchFamily="18" charset="0"/>
                <a:cs typeface="Times New Roman" panose="02020603050405020304" pitchFamily="18" charset="0"/>
              </a:rPr>
              <a:t>	</a:t>
            </a:r>
          </a:p>
        </p:txBody>
      </p:sp>
      <p:pic>
        <p:nvPicPr>
          <p:cNvPr id="6" name="Resim 5">
            <a:extLst>
              <a:ext uri="{FF2B5EF4-FFF2-40B4-BE49-F238E27FC236}">
                <a16:creationId xmlns:a16="http://schemas.microsoft.com/office/drawing/2014/main" id="{BF6D151D-75CC-983C-DE99-07F1B7426CF9}"/>
              </a:ext>
            </a:extLst>
          </p:cNvPr>
          <p:cNvPicPr>
            <a:picLocks noChangeAspect="1"/>
          </p:cNvPicPr>
          <p:nvPr/>
        </p:nvPicPr>
        <p:blipFill>
          <a:blip r:embed="rId3"/>
          <a:stretch>
            <a:fillRect/>
          </a:stretch>
        </p:blipFill>
        <p:spPr>
          <a:xfrm>
            <a:off x="2189466" y="3046274"/>
            <a:ext cx="7170466" cy="3310076"/>
          </a:xfrm>
          <a:prstGeom prst="rect">
            <a:avLst/>
          </a:prstGeom>
        </p:spPr>
      </p:pic>
    </p:spTree>
    <p:extLst>
      <p:ext uri="{BB962C8B-B14F-4D97-AF65-F5344CB8AC3E}">
        <p14:creationId xmlns:p14="http://schemas.microsoft.com/office/powerpoint/2010/main" val="853332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681037"/>
            <a:ext cx="10515600" cy="610821"/>
          </a:xfrm>
        </p:spPr>
        <p:txBody>
          <a:bodyPr rtlCol="0">
            <a:noAutofit/>
          </a:bodyPr>
          <a:lstStyle/>
          <a:p>
            <a:pPr rtl="0"/>
            <a:r>
              <a:rPr lang="tr-TR" sz="2800" dirty="0"/>
              <a:t>Bölüm 5 : BULANIK MANTIK DENETLEYİCİLERİ</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2</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1376179"/>
            <a:ext cx="10515600" cy="4895850"/>
          </a:xfrm>
        </p:spPr>
        <p:txBody>
          <a:bodyPr>
            <a:normAutofit/>
          </a:bodyPr>
          <a:lstStyle/>
          <a:p>
            <a:pPr>
              <a:lnSpc>
                <a:spcPts val="2300"/>
              </a:lnSpc>
              <a:spcBef>
                <a:spcPts val="0"/>
              </a:spcBef>
              <a:spcAft>
                <a:spcPts val="600"/>
              </a:spcAft>
            </a:pP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Bulanık Mantık Denetim Sistemlerine Giriş</a:t>
            </a:r>
          </a:p>
          <a:p>
            <a:pPr lvl="2">
              <a:lnSpc>
                <a:spcPts val="2300"/>
              </a:lnSpc>
              <a:spcBef>
                <a:spcPts val="0"/>
              </a:spcBef>
              <a:spcAft>
                <a:spcPts val="600"/>
              </a:spcAft>
            </a:pP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Bulanık Mantık Denetimine Neden İhtiyaç Duyulur</a:t>
            </a:r>
          </a:p>
          <a:p>
            <a:pPr lvl="2">
              <a:lnSpc>
                <a:spcPts val="2300"/>
              </a:lnSpc>
              <a:spcBef>
                <a:spcPts val="0"/>
              </a:spcBef>
              <a:spcAft>
                <a:spcPts val="600"/>
              </a:spcAft>
            </a:pP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Bulanık Mantık Denetim Sistemi Konfigürasyonu</a:t>
            </a:r>
          </a:p>
          <a:p>
            <a:pPr>
              <a:lnSpc>
                <a:spcPts val="2300"/>
              </a:lnSpc>
              <a:spcBef>
                <a:spcPts val="0"/>
              </a:spcBef>
              <a:spcAft>
                <a:spcPts val="600"/>
              </a:spcAft>
            </a:pP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Bulanık Mantık Denetleyici Elemanları</a:t>
            </a:r>
          </a:p>
          <a:p>
            <a:pPr lvl="2">
              <a:lnSpc>
                <a:spcPts val="2300"/>
              </a:lnSpc>
              <a:spcBef>
                <a:spcPts val="0"/>
              </a:spcBef>
              <a:spcAft>
                <a:spcPts val="600"/>
              </a:spcAft>
            </a:pP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Bulanık Denetim İşlemleri</a:t>
            </a:r>
          </a:p>
          <a:p>
            <a:pPr lvl="2">
              <a:lnSpc>
                <a:spcPts val="2300"/>
              </a:lnSpc>
              <a:spcBef>
                <a:spcPts val="0"/>
              </a:spcBef>
              <a:spcAft>
                <a:spcPts val="600"/>
              </a:spcAft>
            </a:pP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Bulanıklaştırma</a:t>
            </a:r>
          </a:p>
          <a:p>
            <a:pPr lvl="2">
              <a:lnSpc>
                <a:spcPts val="2300"/>
              </a:lnSpc>
              <a:spcBef>
                <a:spcPts val="0"/>
              </a:spcBef>
              <a:spcAft>
                <a:spcPts val="600"/>
              </a:spcAft>
            </a:pP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Bilgi Tabanı</a:t>
            </a:r>
          </a:p>
          <a:p>
            <a:pPr lvl="2">
              <a:lnSpc>
                <a:spcPts val="2300"/>
              </a:lnSpc>
              <a:spcBef>
                <a:spcPts val="0"/>
              </a:spcBef>
              <a:spcAft>
                <a:spcPts val="600"/>
              </a:spcAft>
            </a:pP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Çıkarım Mekanizması</a:t>
            </a:r>
          </a:p>
          <a:p>
            <a:pPr lvl="2">
              <a:lnSpc>
                <a:spcPts val="2300"/>
              </a:lnSpc>
              <a:spcBef>
                <a:spcPts val="0"/>
              </a:spcBef>
              <a:spcAft>
                <a:spcPts val="600"/>
              </a:spcAft>
            </a:pPr>
            <a:r>
              <a:rPr lang="tr-TR" sz="2200" dirty="0" err="1">
                <a:latin typeface="Times New Roman" panose="02020603050405020304" pitchFamily="18" charset="0"/>
                <a:ea typeface="Calibri" panose="020F0502020204030204" pitchFamily="34" charset="0"/>
                <a:cs typeface="Times New Roman" panose="02020603050405020304" pitchFamily="18" charset="0"/>
              </a:rPr>
              <a:t>Mamdani</a:t>
            </a:r>
            <a:r>
              <a:rPr lang="tr-TR" sz="2200" dirty="0">
                <a:latin typeface="Times New Roman" panose="02020603050405020304" pitchFamily="18" charset="0"/>
                <a:ea typeface="Calibri" panose="020F0502020204030204" pitchFamily="34" charset="0"/>
                <a:cs typeface="Times New Roman" panose="02020603050405020304" pitchFamily="18" charset="0"/>
              </a:rPr>
              <a:t> </a:t>
            </a:r>
            <a:r>
              <a:rPr lang="tr-TR" sz="2200">
                <a:latin typeface="Times New Roman" panose="02020603050405020304" pitchFamily="18" charset="0"/>
                <a:ea typeface="Calibri" panose="020F0502020204030204" pitchFamily="34" charset="0"/>
                <a:cs typeface="Times New Roman" panose="02020603050405020304" pitchFamily="18" charset="0"/>
              </a:rPr>
              <a:t>Çıkarım Mekanizması</a:t>
            </a:r>
            <a:endParaRPr lang="tr-TR" sz="2200" dirty="0">
              <a:effectLst/>
              <a:latin typeface="Times New Roman" panose="02020603050405020304" pitchFamily="18" charset="0"/>
              <a:ea typeface="Calibri" panose="020F0502020204030204" pitchFamily="34" charset="0"/>
              <a:cs typeface="Times New Roman" panose="02020603050405020304" pitchFamily="18" charset="0"/>
            </a:endParaRPr>
          </a:p>
          <a:p>
            <a:pPr lvl="2">
              <a:lnSpc>
                <a:spcPts val="2300"/>
              </a:lnSpc>
              <a:spcBef>
                <a:spcPts val="0"/>
              </a:spcBef>
              <a:spcAft>
                <a:spcPts val="600"/>
              </a:spcAft>
            </a:pP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Durulaştırma</a:t>
            </a:r>
          </a:p>
        </p:txBody>
      </p:sp>
    </p:spTree>
    <p:extLst>
      <p:ext uri="{BB962C8B-B14F-4D97-AF65-F5344CB8AC3E}">
        <p14:creationId xmlns:p14="http://schemas.microsoft.com/office/powerpoint/2010/main" val="783914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20</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866774"/>
            <a:ext cx="10955482" cy="5710666"/>
          </a:xfrm>
        </p:spPr>
        <p:txBody>
          <a:bodyPr>
            <a:noAutofit/>
          </a:bodyPr>
          <a:lstStyle/>
          <a:p>
            <a:pPr marL="0" indent="0" algn="just">
              <a:lnSpc>
                <a:spcPts val="27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Niceleme (Seviyelendirme):</a:t>
            </a:r>
          </a:p>
          <a:p>
            <a:pPr algn="just">
              <a:lnSpc>
                <a:spcPts val="2700"/>
              </a:lnSpc>
              <a:spcBef>
                <a:spcPts val="0"/>
              </a:spcBef>
              <a:spcAft>
                <a:spcPts val="1200"/>
              </a:spcAft>
            </a:pP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Basit olması için, tüm bulanık değişkenlerin tüm bulanık alt kümeleri için aynı üyelik fonksiyonlarını seçebiliriz.</a:t>
            </a:r>
          </a:p>
          <a:p>
            <a:pPr algn="just">
              <a:lnSpc>
                <a:spcPts val="2700"/>
              </a:lnSpc>
              <a:spcBef>
                <a:spcPts val="0"/>
              </a:spcBef>
              <a:spcAft>
                <a:spcPts val="1200"/>
              </a:spcAft>
            </a:pP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Aşağıda ters çevrilmiş bir </a:t>
            </a:r>
            <a:r>
              <a:rPr lang="tr-TR" sz="2200" dirty="0" err="1">
                <a:effectLst/>
                <a:latin typeface="Times New Roman" panose="02020603050405020304" pitchFamily="18" charset="0"/>
                <a:ea typeface="Calibri" panose="020F0502020204030204" pitchFamily="34" charset="0"/>
                <a:cs typeface="Times New Roman" panose="02020603050405020304" pitchFamily="18" charset="0"/>
              </a:rPr>
              <a:t>sarkaçın</a:t>
            </a: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 denetimi için seçilmiş iki bulanık giriş değişkeni ve bir bulanık çıkış değişkeni için seçilen üyelik fonksiyonları gösterilmiştir.</a:t>
            </a:r>
            <a:endParaRPr lang="tr-TR" sz="2200" dirty="0">
              <a:latin typeface="Times New Roman" panose="02020603050405020304" pitchFamily="18" charset="0"/>
              <a:cs typeface="Times New Roman" panose="02020603050405020304" pitchFamily="18" charset="0"/>
            </a:endParaRPr>
          </a:p>
        </p:txBody>
      </p:sp>
      <p:pic>
        <p:nvPicPr>
          <p:cNvPr id="5" name="Resim 4">
            <a:extLst>
              <a:ext uri="{FF2B5EF4-FFF2-40B4-BE49-F238E27FC236}">
                <a16:creationId xmlns:a16="http://schemas.microsoft.com/office/drawing/2014/main" id="{50CBB26A-6788-67F3-ECF9-DB5FC4BC87DE}"/>
              </a:ext>
            </a:extLst>
          </p:cNvPr>
          <p:cNvPicPr>
            <a:picLocks noChangeAspect="1"/>
          </p:cNvPicPr>
          <p:nvPr/>
        </p:nvPicPr>
        <p:blipFill>
          <a:blip r:embed="rId3"/>
          <a:stretch>
            <a:fillRect/>
          </a:stretch>
        </p:blipFill>
        <p:spPr>
          <a:xfrm>
            <a:off x="2765152" y="2941440"/>
            <a:ext cx="5872393" cy="3636000"/>
          </a:xfrm>
          <a:prstGeom prst="rect">
            <a:avLst/>
          </a:prstGeom>
        </p:spPr>
      </p:pic>
    </p:spTree>
    <p:extLst>
      <p:ext uri="{BB962C8B-B14F-4D97-AF65-F5344CB8AC3E}">
        <p14:creationId xmlns:p14="http://schemas.microsoft.com/office/powerpoint/2010/main" val="4206961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21</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just">
              <a:lnSpc>
                <a:spcPts val="27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Normalizasyon:</a:t>
            </a:r>
          </a:p>
          <a:p>
            <a:pPr algn="just">
              <a:lnSpc>
                <a:spcPts val="2700"/>
              </a:lnSpc>
              <a:spcBef>
                <a:spcPts val="0"/>
              </a:spcBef>
              <a:spcAft>
                <a:spcPts val="600"/>
              </a:spcAft>
            </a:pPr>
            <a:r>
              <a:rPr lang="tr-TR" sz="2200" dirty="0">
                <a:latin typeface="Times New Roman" panose="02020603050405020304" pitchFamily="18" charset="0"/>
                <a:cs typeface="Times New Roman" panose="02020603050405020304" pitchFamily="18" charset="0"/>
              </a:rPr>
              <a:t>Bir evrenin normalizasyonu, evrensel kümenin sonlu sayıda bölümlere ayrıştırılmasını gerektirir.</a:t>
            </a:r>
          </a:p>
          <a:p>
            <a:pPr algn="just">
              <a:lnSpc>
                <a:spcPts val="2700"/>
              </a:lnSpc>
              <a:spcBef>
                <a:spcPts val="0"/>
              </a:spcBef>
              <a:spcAft>
                <a:spcPts val="600"/>
              </a:spcAft>
            </a:pPr>
            <a:r>
              <a:rPr lang="tr-TR" sz="2200" dirty="0">
                <a:latin typeface="Times New Roman" panose="02020603050405020304" pitchFamily="18" charset="0"/>
                <a:cs typeface="Times New Roman" panose="02020603050405020304" pitchFamily="18" charset="0"/>
              </a:rPr>
              <a:t>Süreç sistemlerinde bulanık mantık denetleyicisi uygulamaları için, evrensel küme genellikle [-1, +1] kapalı aralığında normal forma dönüştürülür.</a:t>
            </a:r>
          </a:p>
          <a:p>
            <a:pPr marL="0" indent="0" algn="just">
              <a:lnSpc>
                <a:spcPts val="27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Bilgi Tabanı:</a:t>
            </a:r>
          </a:p>
          <a:p>
            <a:pPr marL="457200" lvl="1" indent="0" algn="just">
              <a:lnSpc>
                <a:spcPts val="2700"/>
              </a:lnSpc>
              <a:spcBef>
                <a:spcPts val="0"/>
              </a:spcBef>
              <a:spcAft>
                <a:spcPts val="600"/>
              </a:spcAft>
              <a:buNone/>
            </a:pPr>
            <a:r>
              <a:rPr lang="tr-TR" sz="2200" dirty="0">
                <a:latin typeface="Times New Roman" panose="02020603050405020304" pitchFamily="18" charset="0"/>
                <a:cs typeface="Times New Roman" panose="02020603050405020304" pitchFamily="18" charset="0"/>
              </a:rPr>
              <a:t>• Bulanık Mantık Denetleyicisinin bilgi tabanı, veri tabanı ve kural tabanından oluşur.</a:t>
            </a:r>
          </a:p>
          <a:p>
            <a:pPr marL="457200" lvl="1" indent="0" algn="just">
              <a:lnSpc>
                <a:spcPts val="2700"/>
              </a:lnSpc>
              <a:spcBef>
                <a:spcPts val="0"/>
              </a:spcBef>
              <a:spcAft>
                <a:spcPts val="600"/>
              </a:spcAft>
              <a:buNone/>
            </a:pPr>
            <a:r>
              <a:rPr lang="tr-TR" sz="2200" dirty="0">
                <a:latin typeface="Times New Roman" panose="02020603050405020304" pitchFamily="18" charset="0"/>
                <a:cs typeface="Times New Roman" panose="02020603050405020304" pitchFamily="18" charset="0"/>
              </a:rPr>
              <a:t>• Veri tabanının temel görevi, bulanıklaştırma, kural tabanı ve durulaştırma modüllerinin doğru çalışması için gerekli bilgileri sağlamaktır.</a:t>
            </a:r>
          </a:p>
          <a:p>
            <a:pPr marL="0" indent="0" algn="just">
              <a:lnSpc>
                <a:spcPts val="2700"/>
              </a:lnSpc>
              <a:spcBef>
                <a:spcPts val="0"/>
              </a:spcBef>
              <a:spcAft>
                <a:spcPts val="600"/>
              </a:spcAft>
              <a:buNone/>
            </a:pPr>
            <a:r>
              <a:rPr lang="tr-TR" sz="2200" dirty="0">
                <a:latin typeface="Times New Roman" panose="02020603050405020304" pitchFamily="18" charset="0"/>
                <a:cs typeface="Times New Roman" panose="02020603050405020304" pitchFamily="18" charset="0"/>
              </a:rPr>
              <a:t>• Bu bilgiler şunlardır;</a:t>
            </a:r>
          </a:p>
          <a:p>
            <a:pPr marL="457200" lvl="1" indent="0" algn="just">
              <a:lnSpc>
                <a:spcPts val="2700"/>
              </a:lnSpc>
              <a:spcBef>
                <a:spcPts val="0"/>
              </a:spcBef>
              <a:spcAft>
                <a:spcPts val="600"/>
              </a:spcAft>
              <a:buNone/>
            </a:pPr>
            <a:r>
              <a:rPr lang="tr-TR" sz="2200" dirty="0">
                <a:latin typeface="Times New Roman" panose="02020603050405020304" pitchFamily="18" charset="0"/>
                <a:cs typeface="Times New Roman" panose="02020603050405020304" pitchFamily="18" charset="0"/>
              </a:rPr>
              <a:t>–Giriş-çıkış değişkenlerinin üyelik fonksiyonlarının sözel değerlerinin anlamları</a:t>
            </a:r>
          </a:p>
          <a:p>
            <a:pPr marL="457200" lvl="1" indent="0" algn="just">
              <a:lnSpc>
                <a:spcPts val="2700"/>
              </a:lnSpc>
              <a:spcBef>
                <a:spcPts val="0"/>
              </a:spcBef>
              <a:spcAft>
                <a:spcPts val="600"/>
              </a:spcAft>
              <a:buNone/>
            </a:pPr>
            <a:r>
              <a:rPr lang="tr-TR" sz="2200" dirty="0">
                <a:latin typeface="Times New Roman" panose="02020603050405020304" pitchFamily="18" charset="0"/>
                <a:cs typeface="Times New Roman" panose="02020603050405020304" pitchFamily="18" charset="0"/>
              </a:rPr>
              <a:t>–Ölçeklendirme, normalizasyon ve </a:t>
            </a:r>
            <a:r>
              <a:rPr lang="tr-TR" sz="2200" dirty="0" err="1">
                <a:latin typeface="Times New Roman" panose="02020603050405020304" pitchFamily="18" charset="0"/>
                <a:cs typeface="Times New Roman" panose="02020603050405020304" pitchFamily="18" charset="0"/>
              </a:rPr>
              <a:t>denormalizasyon</a:t>
            </a:r>
            <a:r>
              <a:rPr lang="tr-TR" sz="2200" dirty="0">
                <a:latin typeface="Times New Roman" panose="02020603050405020304" pitchFamily="18" charset="0"/>
                <a:cs typeface="Times New Roman" panose="02020603050405020304" pitchFamily="18" charset="0"/>
              </a:rPr>
              <a:t> faktörleri ile birlikte fiziksel alanlar ve bunların normalize edilmiş karşılıkları</a:t>
            </a:r>
          </a:p>
          <a:p>
            <a:pPr marL="457200" lvl="1" indent="0" algn="just">
              <a:lnSpc>
                <a:spcPts val="2700"/>
              </a:lnSpc>
              <a:spcBef>
                <a:spcPts val="0"/>
              </a:spcBef>
              <a:spcAft>
                <a:spcPts val="600"/>
              </a:spcAft>
              <a:buNone/>
            </a:pPr>
            <a:r>
              <a:rPr lang="tr-TR" sz="2200" dirty="0">
                <a:latin typeface="Times New Roman" panose="02020603050405020304" pitchFamily="18" charset="0"/>
                <a:cs typeface="Times New Roman" panose="02020603050405020304" pitchFamily="18" charset="0"/>
              </a:rPr>
              <a:t>–Bir bulanık kümenin üyelik fonksiyonlarının tiplerini</a:t>
            </a:r>
          </a:p>
          <a:p>
            <a:pPr marL="457200" lvl="1" indent="0" algn="just">
              <a:lnSpc>
                <a:spcPts val="2700"/>
              </a:lnSpc>
              <a:spcBef>
                <a:spcPts val="0"/>
              </a:spcBef>
              <a:spcAft>
                <a:spcPts val="600"/>
              </a:spcAft>
              <a:buNone/>
            </a:pPr>
            <a:r>
              <a:rPr lang="tr-TR" sz="2200" dirty="0">
                <a:latin typeface="Times New Roman" panose="02020603050405020304" pitchFamily="18" charset="0"/>
                <a:cs typeface="Times New Roman" panose="02020603050405020304" pitchFamily="18" charset="0"/>
              </a:rPr>
              <a:t>–Ayrıştırma politikalarını tanımlayan </a:t>
            </a:r>
            <a:r>
              <a:rPr lang="tr-TR" sz="2200" dirty="0" err="1">
                <a:latin typeface="Times New Roman" panose="02020603050405020304" pitchFamily="18" charset="0"/>
                <a:cs typeface="Times New Roman" panose="02020603050405020304" pitchFamily="18" charset="0"/>
              </a:rPr>
              <a:t>nicelenmiş</a:t>
            </a:r>
            <a:r>
              <a:rPr lang="tr-TR" sz="2200" dirty="0">
                <a:latin typeface="Times New Roman" panose="02020603050405020304" pitchFamily="18" charset="0"/>
                <a:cs typeface="Times New Roman" panose="02020603050405020304" pitchFamily="18" charset="0"/>
              </a:rPr>
              <a:t> </a:t>
            </a:r>
            <a:r>
              <a:rPr lang="tr-TR" sz="2200" dirty="0" err="1">
                <a:latin typeface="Times New Roman" panose="02020603050405020304" pitchFamily="18" charset="0"/>
                <a:cs typeface="Times New Roman" panose="02020603050405020304" pitchFamily="18" charset="0"/>
              </a:rPr>
              <a:t>refeans</a:t>
            </a:r>
            <a:r>
              <a:rPr lang="tr-TR" sz="2200" dirty="0">
                <a:latin typeface="Times New Roman" panose="02020603050405020304" pitchFamily="18" charset="0"/>
                <a:cs typeface="Times New Roman" panose="02020603050405020304" pitchFamily="18" charset="0"/>
              </a:rPr>
              <a:t>(</a:t>
            </a:r>
            <a:r>
              <a:rPr lang="tr-TR" sz="2200" dirty="0" err="1">
                <a:latin typeface="Times New Roman" panose="02020603050405020304" pitchFamily="18" charset="0"/>
                <a:cs typeface="Times New Roman" panose="02020603050405020304" pitchFamily="18" charset="0"/>
              </a:rPr>
              <a:t>look-up</a:t>
            </a:r>
            <a:r>
              <a:rPr lang="tr-TR" sz="2200" dirty="0">
                <a:latin typeface="Times New Roman" panose="02020603050405020304" pitchFamily="18" charset="0"/>
                <a:cs typeface="Times New Roman" panose="02020603050405020304" pitchFamily="18" charset="0"/>
              </a:rPr>
              <a:t>) tabloları</a:t>
            </a:r>
          </a:p>
        </p:txBody>
      </p:sp>
    </p:spTree>
    <p:extLst>
      <p:ext uri="{BB962C8B-B14F-4D97-AF65-F5344CB8AC3E}">
        <p14:creationId xmlns:p14="http://schemas.microsoft.com/office/powerpoint/2010/main" val="2090589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22</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just">
              <a:lnSpc>
                <a:spcPts val="27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Kural Tabanı:</a:t>
            </a:r>
          </a:p>
          <a:p>
            <a:pPr algn="just">
              <a:lnSpc>
                <a:spcPts val="2700"/>
              </a:lnSpc>
              <a:spcBef>
                <a:spcPts val="0"/>
              </a:spcBef>
              <a:spcAft>
                <a:spcPts val="600"/>
              </a:spcAft>
            </a:pPr>
            <a:r>
              <a:rPr lang="tr-TR" sz="2200" dirty="0">
                <a:latin typeface="Times New Roman" panose="02020603050405020304" pitchFamily="18" charset="0"/>
                <a:cs typeface="Times New Roman" panose="02020603050405020304" pitchFamily="18" charset="0"/>
              </a:rPr>
              <a:t>Kural tabanı ise kontrol amacını gerçekleştirmek üzere tasarlanmış bulanık kontrol kurallarını içermektedir.</a:t>
            </a:r>
          </a:p>
          <a:p>
            <a:pPr algn="just">
              <a:lnSpc>
                <a:spcPts val="2700"/>
              </a:lnSpc>
              <a:spcBef>
                <a:spcPts val="0"/>
              </a:spcBef>
              <a:spcAft>
                <a:spcPts val="600"/>
              </a:spcAft>
            </a:pPr>
            <a:r>
              <a:rPr lang="tr-TR" sz="2200" dirty="0">
                <a:latin typeface="Times New Roman" panose="02020603050405020304" pitchFamily="18" charset="0"/>
                <a:cs typeface="Times New Roman" panose="02020603050405020304" pitchFamily="18" charset="0"/>
              </a:rPr>
              <a:t>Kural Tabanı’ </a:t>
            </a:r>
            <a:r>
              <a:rPr lang="tr-TR" sz="2200" dirty="0" err="1">
                <a:latin typeface="Times New Roman" panose="02020603050405020304" pitchFamily="18" charset="0"/>
                <a:cs typeface="Times New Roman" panose="02020603050405020304" pitchFamily="18" charset="0"/>
              </a:rPr>
              <a:t>nın</a:t>
            </a:r>
            <a:r>
              <a:rPr lang="tr-TR" sz="2200" dirty="0">
                <a:latin typeface="Times New Roman" panose="02020603050405020304" pitchFamily="18" charset="0"/>
                <a:cs typeface="Times New Roman" panose="02020603050405020304" pitchFamily="18" charset="0"/>
              </a:rPr>
              <a:t> temel kullanım amacı uzman bilgilerini sebep-sonuç ilişkisi içerisinde gösterebilmektir.</a:t>
            </a:r>
          </a:p>
          <a:p>
            <a:pPr algn="just">
              <a:lnSpc>
                <a:spcPts val="2700"/>
              </a:lnSpc>
              <a:spcBef>
                <a:spcPts val="0"/>
              </a:spcBef>
              <a:spcAft>
                <a:spcPts val="600"/>
              </a:spcAft>
            </a:pPr>
            <a:r>
              <a:rPr lang="tr-TR" sz="2200" dirty="0">
                <a:latin typeface="Times New Roman" panose="02020603050405020304" pitchFamily="18" charset="0"/>
                <a:cs typeface="Times New Roman" panose="02020603050405020304" pitchFamily="18" charset="0"/>
              </a:rPr>
              <a:t>Bulanık denetim kurallarını çıkarmak için genel olarak dört yöntem kullanılmaktadır.</a:t>
            </a:r>
          </a:p>
          <a:p>
            <a:pPr marL="0" indent="0" algn="just">
              <a:lnSpc>
                <a:spcPts val="2700"/>
              </a:lnSpc>
              <a:spcBef>
                <a:spcPts val="1200"/>
              </a:spcBef>
              <a:spcAft>
                <a:spcPts val="600"/>
              </a:spcAft>
              <a:buNone/>
            </a:pPr>
            <a:r>
              <a:rPr lang="tr-TR" sz="2200" b="1" dirty="0">
                <a:latin typeface="Times New Roman" panose="02020603050405020304" pitchFamily="18" charset="0"/>
                <a:cs typeface="Times New Roman" panose="02020603050405020304" pitchFamily="18" charset="0"/>
              </a:rPr>
              <a:t>Kural tabanını oluşturmak için kullanılan yöntemler:</a:t>
            </a:r>
          </a:p>
          <a:p>
            <a:pPr marL="457200" lvl="1" indent="0" algn="just">
              <a:lnSpc>
                <a:spcPts val="2700"/>
              </a:lnSpc>
              <a:spcBef>
                <a:spcPts val="0"/>
              </a:spcBef>
              <a:spcAft>
                <a:spcPts val="600"/>
              </a:spcAft>
              <a:buNone/>
            </a:pPr>
            <a:r>
              <a:rPr lang="tr-TR" sz="2200" dirty="0">
                <a:latin typeface="Times New Roman" panose="02020603050405020304" pitchFamily="18" charset="0"/>
                <a:cs typeface="Times New Roman" panose="02020603050405020304" pitchFamily="18" charset="0"/>
              </a:rPr>
              <a:t>(i) Uzman tecrübesi ve Denetim Mühendisliği Bilgisi</a:t>
            </a:r>
          </a:p>
          <a:p>
            <a:pPr marL="457200" lvl="1" indent="0" algn="just">
              <a:lnSpc>
                <a:spcPts val="2700"/>
              </a:lnSpc>
              <a:spcBef>
                <a:spcPts val="0"/>
              </a:spcBef>
              <a:spcAft>
                <a:spcPts val="600"/>
              </a:spcAft>
              <a:buNone/>
            </a:pPr>
            <a:r>
              <a:rPr lang="tr-TR" sz="2200" dirty="0">
                <a:latin typeface="Times New Roman" panose="02020603050405020304" pitchFamily="18" charset="0"/>
                <a:cs typeface="Times New Roman" panose="02020603050405020304" pitchFamily="18" charset="0"/>
              </a:rPr>
              <a:t>(ii) Operatörün kontrol hareketlerinin modellenmesi</a:t>
            </a:r>
          </a:p>
          <a:p>
            <a:pPr marL="457200" lvl="1" indent="0" algn="just">
              <a:lnSpc>
                <a:spcPts val="2700"/>
              </a:lnSpc>
              <a:spcBef>
                <a:spcPts val="0"/>
              </a:spcBef>
              <a:spcAft>
                <a:spcPts val="600"/>
              </a:spcAft>
              <a:buNone/>
            </a:pPr>
            <a:r>
              <a:rPr lang="tr-TR" sz="2200" dirty="0">
                <a:latin typeface="Times New Roman" panose="02020603050405020304" pitchFamily="18" charset="0"/>
                <a:cs typeface="Times New Roman" panose="02020603050405020304" pitchFamily="18" charset="0"/>
              </a:rPr>
              <a:t>(iii) Sürecin bulanık modeli</a:t>
            </a:r>
          </a:p>
          <a:p>
            <a:pPr marL="457200" lvl="1" indent="0" algn="just">
              <a:lnSpc>
                <a:spcPts val="2700"/>
              </a:lnSpc>
              <a:spcBef>
                <a:spcPts val="0"/>
              </a:spcBef>
              <a:spcAft>
                <a:spcPts val="600"/>
              </a:spcAft>
              <a:buNone/>
            </a:pPr>
            <a:r>
              <a:rPr lang="tr-TR" sz="2200" dirty="0">
                <a:latin typeface="Times New Roman" panose="02020603050405020304" pitchFamily="18" charset="0"/>
                <a:cs typeface="Times New Roman" panose="02020603050405020304" pitchFamily="18" charset="0"/>
              </a:rPr>
              <a:t>(iv) Öğrenme</a:t>
            </a:r>
          </a:p>
          <a:p>
            <a:pPr marL="0" indent="0" algn="just">
              <a:lnSpc>
                <a:spcPts val="2700"/>
              </a:lnSpc>
              <a:spcBef>
                <a:spcPts val="0"/>
              </a:spcBef>
              <a:spcAft>
                <a:spcPts val="600"/>
              </a:spcAft>
              <a:buNone/>
            </a:pPr>
            <a:endParaRPr lang="tr-TR" sz="2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98357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23</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just">
              <a:lnSpc>
                <a:spcPts val="27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Kural Tabanı:</a:t>
            </a:r>
          </a:p>
          <a:p>
            <a:pPr marL="0" indent="0" algn="just">
              <a:lnSpc>
                <a:spcPts val="27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(i) Uzman tecrübesi ve denetim mühendisliği bilgisi</a:t>
            </a:r>
          </a:p>
          <a:p>
            <a:pPr algn="just">
              <a:lnSpc>
                <a:spcPts val="2700"/>
              </a:lnSpc>
              <a:spcBef>
                <a:spcPts val="0"/>
              </a:spcBef>
              <a:spcAft>
                <a:spcPts val="600"/>
              </a:spcAft>
            </a:pPr>
            <a:r>
              <a:rPr lang="tr-TR" sz="2200" dirty="0">
                <a:latin typeface="Times New Roman" panose="02020603050405020304" pitchFamily="18" charset="0"/>
                <a:cs typeface="Times New Roman" panose="02020603050405020304" pitchFamily="18" charset="0"/>
              </a:rPr>
              <a:t>Bu </a:t>
            </a:r>
            <a:r>
              <a:rPr lang="tr-TR" sz="2200" dirty="0" err="1">
                <a:latin typeface="Times New Roman" panose="02020603050405020304" pitchFamily="18" charset="0"/>
                <a:cs typeface="Times New Roman" panose="02020603050405020304" pitchFamily="18" charset="0"/>
              </a:rPr>
              <a:t>metod</a:t>
            </a:r>
            <a:r>
              <a:rPr lang="tr-TR" sz="2200" dirty="0">
                <a:latin typeface="Times New Roman" panose="02020603050405020304" pitchFamily="18" charset="0"/>
                <a:cs typeface="Times New Roman" panose="02020603050405020304" pitchFamily="18" charset="0"/>
              </a:rPr>
              <a:t> diğerleri arasında en az yapısal olanı ancak günümüzde en yaygın olarak kullanılanlardan biridir.</a:t>
            </a:r>
          </a:p>
          <a:p>
            <a:pPr algn="just">
              <a:lnSpc>
                <a:spcPts val="2700"/>
              </a:lnSpc>
              <a:spcBef>
                <a:spcPts val="0"/>
              </a:spcBef>
              <a:spcAft>
                <a:spcPts val="600"/>
              </a:spcAft>
            </a:pPr>
            <a:r>
              <a:rPr lang="tr-TR" sz="2200" dirty="0">
                <a:latin typeface="Times New Roman" panose="02020603050405020304" pitchFamily="18" charset="0"/>
                <a:cs typeface="Times New Roman" panose="02020603050405020304" pitchFamily="18" charset="0"/>
              </a:rPr>
              <a:t>Süreç uzmanının ve/veya Denetim Mühendisinin tecrübe temelli bilgisine dayanılarak ortaya çıkarılır.</a:t>
            </a:r>
          </a:p>
          <a:p>
            <a:pPr marL="0" indent="0" algn="just">
              <a:lnSpc>
                <a:spcPts val="2700"/>
              </a:lnSpc>
              <a:spcBef>
                <a:spcPts val="1200"/>
              </a:spcBef>
              <a:spcAft>
                <a:spcPts val="600"/>
              </a:spcAft>
              <a:buNone/>
            </a:pPr>
            <a:r>
              <a:rPr lang="tr-TR" sz="2200" b="1" dirty="0">
                <a:latin typeface="Times New Roman" panose="02020603050405020304" pitchFamily="18" charset="0"/>
                <a:cs typeface="Times New Roman" panose="02020603050405020304" pitchFamily="18" charset="0"/>
              </a:rPr>
              <a:t>(ii) Operatörün kontrol hareketlerinin modellenmesi</a:t>
            </a:r>
          </a:p>
          <a:p>
            <a:pPr algn="just">
              <a:lnSpc>
                <a:spcPts val="2700"/>
              </a:lnSpc>
              <a:spcBef>
                <a:spcPts val="0"/>
              </a:spcBef>
              <a:spcAft>
                <a:spcPts val="600"/>
              </a:spcAft>
            </a:pPr>
            <a:r>
              <a:rPr lang="tr-TR" sz="2200" dirty="0">
                <a:latin typeface="Times New Roman" panose="02020603050405020304" pitchFamily="18" charset="0"/>
                <a:cs typeface="Times New Roman" panose="02020603050405020304" pitchFamily="18" charset="0"/>
              </a:rPr>
              <a:t>Bu yöntem kullanıcının tecrübesiyle yaptığı hareketler veya davranışlarının giriş-çıkış ilişkili olarak modellemesini yapmaya çalışır.</a:t>
            </a:r>
          </a:p>
          <a:p>
            <a:pPr algn="just">
              <a:lnSpc>
                <a:spcPts val="2700"/>
              </a:lnSpc>
              <a:spcBef>
                <a:spcPts val="0"/>
              </a:spcBef>
              <a:spcAft>
                <a:spcPts val="600"/>
              </a:spcAft>
            </a:pPr>
            <a:r>
              <a:rPr lang="tr-TR" sz="2200" dirty="0">
                <a:latin typeface="Times New Roman" panose="02020603050405020304" pitchFamily="18" charset="0"/>
                <a:cs typeface="Times New Roman" panose="02020603050405020304" pitchFamily="18" charset="0"/>
              </a:rPr>
              <a:t>Bu tekniğin altında yatan temel fikir, modelin giriş bilgilerini kullanıcıya sorarak tespit etmek daha kolay olduğundan bir kullanıcının hareketlerini modellemenin bir süreci modellemekten daha kolay olduğudur.</a:t>
            </a:r>
          </a:p>
          <a:p>
            <a:pPr marL="0" indent="0" algn="just">
              <a:lnSpc>
                <a:spcPts val="2700"/>
              </a:lnSpc>
              <a:spcBef>
                <a:spcPts val="0"/>
              </a:spcBef>
              <a:spcAft>
                <a:spcPts val="600"/>
              </a:spcAft>
              <a:buNone/>
            </a:pPr>
            <a:endParaRPr lang="tr-TR" sz="2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72747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24</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just">
              <a:lnSpc>
                <a:spcPts val="27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Kural Tabanı:</a:t>
            </a:r>
          </a:p>
          <a:p>
            <a:pPr marL="0" indent="0" algn="just">
              <a:lnSpc>
                <a:spcPts val="27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(iii) Sürecin bulanık modeli</a:t>
            </a:r>
          </a:p>
          <a:p>
            <a:pPr marL="457200" lvl="1" indent="0" algn="just">
              <a:lnSpc>
                <a:spcPts val="2700"/>
              </a:lnSpc>
              <a:spcBef>
                <a:spcPts val="0"/>
              </a:spcBef>
              <a:spcAft>
                <a:spcPts val="600"/>
              </a:spcAft>
              <a:buNone/>
            </a:pPr>
            <a:r>
              <a:rPr lang="tr-TR" sz="2000" b="1" dirty="0">
                <a:latin typeface="Times New Roman" panose="02020603050405020304" pitchFamily="18" charset="0"/>
                <a:cs typeface="Times New Roman" panose="02020603050405020304" pitchFamily="18" charset="0"/>
              </a:rPr>
              <a:t>• </a:t>
            </a:r>
            <a:r>
              <a:rPr lang="tr-TR" sz="2000" dirty="0">
                <a:latin typeface="Times New Roman" panose="02020603050405020304" pitchFamily="18" charset="0"/>
                <a:cs typeface="Times New Roman" panose="02020603050405020304" pitchFamily="18" charset="0"/>
              </a:rPr>
              <a:t>Sözel yaklaşımda, denetlenen sürecin dinamik özelliklerinin sözel tanımı sürecin bulanık modeli olarak görülebilir.</a:t>
            </a:r>
          </a:p>
          <a:p>
            <a:pPr marL="457200" lvl="1" indent="0" algn="just">
              <a:lnSpc>
                <a:spcPts val="2700"/>
              </a:lnSpc>
              <a:spcBef>
                <a:spcPts val="0"/>
              </a:spcBef>
              <a:spcAft>
                <a:spcPts val="600"/>
              </a:spcAft>
              <a:buNone/>
            </a:pPr>
            <a:r>
              <a:rPr lang="tr-TR" sz="2000" dirty="0">
                <a:latin typeface="Times New Roman" panose="02020603050405020304" pitchFamily="18" charset="0"/>
                <a:cs typeface="Times New Roman" panose="02020603050405020304" pitchFamily="18" charset="0"/>
              </a:rPr>
              <a:t>• Bulanık modele göre, dinamik bir sistemin optimum performansına ulaşmak için bir grup bulanık denetim kuralları oluşturabiliriz.</a:t>
            </a:r>
          </a:p>
          <a:p>
            <a:pPr marL="457200" lvl="1" indent="0" algn="just">
              <a:lnSpc>
                <a:spcPts val="2700"/>
              </a:lnSpc>
              <a:spcBef>
                <a:spcPts val="0"/>
              </a:spcBef>
              <a:spcAft>
                <a:spcPts val="600"/>
              </a:spcAft>
              <a:buNone/>
            </a:pPr>
            <a:r>
              <a:rPr lang="tr-TR" sz="2000" dirty="0">
                <a:latin typeface="Times New Roman" panose="02020603050405020304" pitchFamily="18" charset="0"/>
                <a:cs typeface="Times New Roman" panose="02020603050405020304" pitchFamily="18" charset="0"/>
              </a:rPr>
              <a:t>• Bulanık denetim kurallarından oluşan grup, bulanık mantık denetiminin Kural Tabanını oluşturur.</a:t>
            </a:r>
          </a:p>
          <a:p>
            <a:pPr marL="457200" lvl="1" indent="0" algn="just">
              <a:lnSpc>
                <a:spcPts val="2700"/>
              </a:lnSpc>
              <a:spcBef>
                <a:spcPts val="0"/>
              </a:spcBef>
              <a:spcAft>
                <a:spcPts val="600"/>
              </a:spcAft>
              <a:buNone/>
            </a:pPr>
            <a:r>
              <a:rPr lang="tr-TR" sz="2000" dirty="0">
                <a:latin typeface="Times New Roman" panose="02020603050405020304" pitchFamily="18" charset="0"/>
                <a:cs typeface="Times New Roman" panose="02020603050405020304" pitchFamily="18" charset="0"/>
              </a:rPr>
              <a:t>• Her ne kadar bu yaklaşım daha karmaşık olsa da; daha iyi performans, daha güvenilir sonuç ve teorik olarak Bulanık Mantık Denetimiyle daha uyumlu bir yapı ortaya koyar.</a:t>
            </a:r>
          </a:p>
          <a:p>
            <a:pPr marL="0" indent="0" algn="just">
              <a:lnSpc>
                <a:spcPts val="27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(iv) Öğrenme</a:t>
            </a:r>
          </a:p>
          <a:p>
            <a:pPr marL="457200" lvl="1" indent="0" algn="just">
              <a:lnSpc>
                <a:spcPts val="2700"/>
              </a:lnSpc>
              <a:spcBef>
                <a:spcPts val="0"/>
              </a:spcBef>
              <a:spcAft>
                <a:spcPts val="600"/>
              </a:spcAft>
              <a:buNone/>
            </a:pPr>
            <a:r>
              <a:rPr lang="tr-TR" sz="2000" dirty="0">
                <a:latin typeface="Times New Roman" panose="02020603050405020304" pitchFamily="18" charset="0"/>
                <a:cs typeface="Times New Roman" panose="02020603050405020304" pitchFamily="18" charset="0"/>
              </a:rPr>
              <a:t>• Birçok bulanık mantık denetimi, insanın karar verme davranışını taklit etmesi için oluşturulmuştur.</a:t>
            </a:r>
          </a:p>
          <a:p>
            <a:pPr marL="457200" lvl="1" indent="0" algn="just">
              <a:lnSpc>
                <a:spcPts val="2700"/>
              </a:lnSpc>
              <a:spcBef>
                <a:spcPts val="0"/>
              </a:spcBef>
              <a:spcAft>
                <a:spcPts val="600"/>
              </a:spcAft>
              <a:buNone/>
            </a:pPr>
            <a:r>
              <a:rPr lang="tr-TR" sz="2000" dirty="0">
                <a:latin typeface="Times New Roman" panose="02020603050405020304" pitchFamily="18" charset="0"/>
                <a:cs typeface="Times New Roman" panose="02020603050405020304" pitchFamily="18" charset="0"/>
              </a:rPr>
              <a:t>• Şu anda, insanın öğrenmesini, özellikle bulanık denetim kuralları oluşturma ve onları tecrübeyle güncelleme yetisini taklit etmeye odaklanmış birçok araştırma mevcuttur.</a:t>
            </a:r>
          </a:p>
          <a:p>
            <a:pPr marL="457200" lvl="1" indent="0" algn="just">
              <a:lnSpc>
                <a:spcPts val="2700"/>
              </a:lnSpc>
              <a:spcBef>
                <a:spcPts val="0"/>
              </a:spcBef>
              <a:spcAft>
                <a:spcPts val="600"/>
              </a:spcAft>
              <a:buNone/>
            </a:pPr>
            <a:r>
              <a:rPr lang="tr-TR" sz="2000" dirty="0">
                <a:latin typeface="Times New Roman" panose="02020603050405020304" pitchFamily="18" charset="0"/>
                <a:cs typeface="Times New Roman" panose="02020603050405020304" pitchFamily="18" charset="0"/>
              </a:rPr>
              <a:t>• Öğrenme kapasitesi olan; yapay sinir ağları ve genetik algoritmalar kullanarak kurallar oluşturan birçok bulanık denetim örneği bulunmaktadır.</a:t>
            </a:r>
          </a:p>
          <a:p>
            <a:pPr marL="0" indent="0" algn="just">
              <a:lnSpc>
                <a:spcPts val="2700"/>
              </a:lnSpc>
              <a:spcBef>
                <a:spcPts val="0"/>
              </a:spcBef>
              <a:spcAft>
                <a:spcPts val="600"/>
              </a:spcAft>
              <a:buNone/>
            </a:pPr>
            <a:endParaRPr lang="tr-TR" sz="2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0679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25</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7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Bulanık Denetim Kurallarına Örnek:</a:t>
            </a:r>
          </a:p>
        </p:txBody>
      </p:sp>
      <p:pic>
        <p:nvPicPr>
          <p:cNvPr id="5" name="Resim 4">
            <a:extLst>
              <a:ext uri="{FF2B5EF4-FFF2-40B4-BE49-F238E27FC236}">
                <a16:creationId xmlns:a16="http://schemas.microsoft.com/office/drawing/2014/main" id="{AAD6C732-2A3F-20BF-99A7-6FA301E69B87}"/>
              </a:ext>
            </a:extLst>
          </p:cNvPr>
          <p:cNvPicPr>
            <a:picLocks noChangeAspect="1"/>
          </p:cNvPicPr>
          <p:nvPr/>
        </p:nvPicPr>
        <p:blipFill>
          <a:blip r:embed="rId3"/>
          <a:stretch>
            <a:fillRect/>
          </a:stretch>
        </p:blipFill>
        <p:spPr>
          <a:xfrm>
            <a:off x="2605087" y="1394467"/>
            <a:ext cx="6753225" cy="4229100"/>
          </a:xfrm>
          <a:prstGeom prst="rect">
            <a:avLst/>
          </a:prstGeom>
        </p:spPr>
      </p:pic>
    </p:spTree>
    <p:extLst>
      <p:ext uri="{BB962C8B-B14F-4D97-AF65-F5344CB8AC3E}">
        <p14:creationId xmlns:p14="http://schemas.microsoft.com/office/powerpoint/2010/main" val="14519580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26</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just">
              <a:lnSpc>
                <a:spcPts val="27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Örnek:</a:t>
            </a:r>
          </a:p>
          <a:p>
            <a:pPr marL="0" indent="0" algn="just">
              <a:lnSpc>
                <a:spcPts val="2700"/>
              </a:lnSpc>
              <a:spcBef>
                <a:spcPts val="0"/>
              </a:spcBef>
              <a:spcAft>
                <a:spcPts val="600"/>
              </a:spcAft>
              <a:buNone/>
            </a:pPr>
            <a:r>
              <a:rPr lang="tr-TR" sz="2200" dirty="0">
                <a:latin typeface="Times New Roman" panose="02020603050405020304" pitchFamily="18" charset="0"/>
                <a:cs typeface="Times New Roman" panose="02020603050405020304" pitchFamily="18" charset="0"/>
              </a:rPr>
              <a:t>• Basitleştirme için, kuralların gösteriminde matris kullanılabilir ve buna bulanık kurallar matrisi denir.</a:t>
            </a:r>
          </a:p>
          <a:p>
            <a:pPr marL="0" indent="0" algn="just">
              <a:lnSpc>
                <a:spcPts val="2700"/>
              </a:lnSpc>
              <a:spcBef>
                <a:spcPts val="0"/>
              </a:spcBef>
              <a:spcAft>
                <a:spcPts val="600"/>
              </a:spcAft>
              <a:buNone/>
            </a:pPr>
            <a:r>
              <a:rPr lang="tr-TR" sz="2200" dirty="0">
                <a:latin typeface="Times New Roman" panose="02020603050405020304" pitchFamily="18" charset="0"/>
                <a:cs typeface="Times New Roman" panose="02020603050405020304" pitchFamily="18" charset="0"/>
              </a:rPr>
              <a:t>• Birçok denetim kuralı aşağıdaki şekilde yazılabilir.</a:t>
            </a:r>
          </a:p>
          <a:p>
            <a:pPr marL="0" indent="0" algn="ctr">
              <a:lnSpc>
                <a:spcPts val="2700"/>
              </a:lnSpc>
              <a:spcBef>
                <a:spcPts val="0"/>
              </a:spcBef>
              <a:spcAft>
                <a:spcPts val="600"/>
              </a:spcAft>
              <a:buNone/>
            </a:pPr>
            <a:r>
              <a:rPr lang="tr-TR" sz="2200" dirty="0">
                <a:latin typeface="Times New Roman" panose="02020603050405020304" pitchFamily="18" charset="0"/>
                <a:cs typeface="Times New Roman" panose="02020603050405020304" pitchFamily="18" charset="0"/>
              </a:rPr>
              <a:t>IF X AND/OR Y (Öncül) THEN Z (Ardıl)</a:t>
            </a:r>
          </a:p>
          <a:p>
            <a:pPr marL="0" indent="0" algn="just">
              <a:lnSpc>
                <a:spcPts val="2700"/>
              </a:lnSpc>
              <a:spcBef>
                <a:spcPts val="0"/>
              </a:spcBef>
              <a:spcAft>
                <a:spcPts val="600"/>
              </a:spcAft>
              <a:buNone/>
            </a:pPr>
            <a:r>
              <a:rPr lang="tr-TR" sz="2200" dirty="0">
                <a:latin typeface="Times New Roman" panose="02020603050405020304" pitchFamily="18" charset="0"/>
                <a:cs typeface="Times New Roman" panose="02020603050405020304" pitchFamily="18" charset="0"/>
              </a:rPr>
              <a:t>• Bir sıcaklık denetiminde kullanılan bulanık mantık matris örneği aşağıda gösterilmiştir.</a:t>
            </a:r>
          </a:p>
          <a:p>
            <a:pPr marL="0" indent="0" algn="just">
              <a:lnSpc>
                <a:spcPts val="2700"/>
              </a:lnSpc>
              <a:spcBef>
                <a:spcPts val="0"/>
              </a:spcBef>
              <a:spcAft>
                <a:spcPts val="600"/>
              </a:spcAft>
              <a:buNone/>
            </a:pPr>
            <a:endParaRPr lang="tr-TR" sz="2200" dirty="0">
              <a:latin typeface="Times New Roman" panose="02020603050405020304" pitchFamily="18" charset="0"/>
              <a:cs typeface="Times New Roman" panose="02020603050405020304" pitchFamily="18" charset="0"/>
            </a:endParaRPr>
          </a:p>
        </p:txBody>
      </p:sp>
      <p:pic>
        <p:nvPicPr>
          <p:cNvPr id="2" name="Resim 1">
            <a:extLst>
              <a:ext uri="{FF2B5EF4-FFF2-40B4-BE49-F238E27FC236}">
                <a16:creationId xmlns:a16="http://schemas.microsoft.com/office/drawing/2014/main" id="{32E3D8BF-DD15-7F0E-5429-A960C25D91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50325" y="3535069"/>
            <a:ext cx="7077239" cy="2179931"/>
          </a:xfrm>
          <a:prstGeom prst="rect">
            <a:avLst/>
          </a:prstGeom>
        </p:spPr>
      </p:pic>
    </p:spTree>
    <p:extLst>
      <p:ext uri="{BB962C8B-B14F-4D97-AF65-F5344CB8AC3E}">
        <p14:creationId xmlns:p14="http://schemas.microsoft.com/office/powerpoint/2010/main" val="15795338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27</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algn="just">
              <a:lnSpc>
                <a:spcPts val="2800"/>
              </a:lnSpc>
              <a:spcBef>
                <a:spcPts val="0"/>
              </a:spcBef>
              <a:spcAft>
                <a:spcPts val="1800"/>
              </a:spcAft>
            </a:pPr>
            <a:r>
              <a:rPr lang="tr-TR" sz="2200" b="1" dirty="0">
                <a:latin typeface="Times New Roman" panose="02020603050405020304" pitchFamily="18" charset="0"/>
                <a:cs typeface="Times New Roman" panose="02020603050405020304" pitchFamily="18" charset="0"/>
              </a:rPr>
              <a:t>Çıkarım Mekanizması:</a:t>
            </a:r>
          </a:p>
          <a:p>
            <a:pPr marL="457200" lvl="1" indent="0" algn="just">
              <a:lnSpc>
                <a:spcPts val="2800"/>
              </a:lnSpc>
              <a:spcBef>
                <a:spcPts val="0"/>
              </a:spcBef>
              <a:spcAft>
                <a:spcPts val="1800"/>
              </a:spcAft>
              <a:buNone/>
            </a:pPr>
            <a:r>
              <a:rPr lang="tr-TR" sz="2200" dirty="0">
                <a:latin typeface="Times New Roman" panose="02020603050405020304" pitchFamily="18" charset="0"/>
                <a:cs typeface="Times New Roman" panose="02020603050405020304" pitchFamily="18" charset="0"/>
              </a:rPr>
              <a:t>• Çıkarım Mekanizması girişlerin değerine göre kural tabanından uygun kuralları belirleyen bir mekanizma sağlar.</a:t>
            </a:r>
          </a:p>
          <a:p>
            <a:pPr marL="457200" lvl="1" indent="0" algn="just">
              <a:lnSpc>
                <a:spcPts val="2800"/>
              </a:lnSpc>
              <a:spcBef>
                <a:spcPts val="0"/>
              </a:spcBef>
              <a:spcAft>
                <a:spcPts val="1800"/>
              </a:spcAft>
              <a:buNone/>
            </a:pPr>
            <a:r>
              <a:rPr lang="tr-TR" sz="2200" dirty="0">
                <a:latin typeface="Times New Roman" panose="02020603050405020304" pitchFamily="18" charset="0"/>
                <a:cs typeface="Times New Roman" panose="02020603050405020304" pitchFamily="18" charset="0"/>
              </a:rPr>
              <a:t>• Bulanık mantık denetiminde en çok kullanılan iki yöntem maksimum-minimum bileşimi (</a:t>
            </a:r>
            <a:r>
              <a:rPr lang="tr-TR" sz="2200" dirty="0" err="1">
                <a:latin typeface="Times New Roman" panose="02020603050405020304" pitchFamily="18" charset="0"/>
                <a:cs typeface="Times New Roman" panose="02020603050405020304" pitchFamily="18" charset="0"/>
              </a:rPr>
              <a:t>composition</a:t>
            </a:r>
            <a:r>
              <a:rPr lang="tr-TR" sz="2200" dirty="0">
                <a:latin typeface="Times New Roman" panose="02020603050405020304" pitchFamily="18" charset="0"/>
                <a:cs typeface="Times New Roman" panose="02020603050405020304" pitchFamily="18" charset="0"/>
              </a:rPr>
              <a:t>) ve maksimum-çarpım bileşimidir.</a:t>
            </a:r>
          </a:p>
          <a:p>
            <a:pPr marL="457200" lvl="1" indent="0" algn="just">
              <a:lnSpc>
                <a:spcPts val="2800"/>
              </a:lnSpc>
              <a:spcBef>
                <a:spcPts val="0"/>
              </a:spcBef>
              <a:spcAft>
                <a:spcPts val="1800"/>
              </a:spcAft>
              <a:buNone/>
            </a:pPr>
            <a:r>
              <a:rPr lang="tr-TR" sz="2200" dirty="0">
                <a:latin typeface="Times New Roman" panose="02020603050405020304" pitchFamily="18" charset="0"/>
                <a:cs typeface="Times New Roman" panose="02020603050405020304" pitchFamily="18" charset="0"/>
              </a:rPr>
              <a:t>• Çıkarım tüm kural kümesine karşılık gelen bulanık ilişki ile bulanıklaştırılmış keskin giriş arasındaki bileşim işlemi ile gerçekleştirilir.</a:t>
            </a:r>
          </a:p>
          <a:p>
            <a:pPr marL="457200" lvl="1" indent="0" algn="just">
              <a:lnSpc>
                <a:spcPts val="2800"/>
              </a:lnSpc>
              <a:spcBef>
                <a:spcPts val="0"/>
              </a:spcBef>
              <a:spcAft>
                <a:spcPts val="1800"/>
              </a:spcAft>
              <a:buNone/>
            </a:pPr>
            <a:r>
              <a:rPr lang="tr-TR" sz="2200" dirty="0">
                <a:latin typeface="Times New Roman" panose="02020603050405020304" pitchFamily="18" charset="0"/>
                <a:cs typeface="Times New Roman" panose="02020603050405020304" pitchFamily="18" charset="0"/>
              </a:rPr>
              <a:t>• Bileşimin sonucu olarak, toplam denetim çıktısının bulanık değerini tanımlayan bulanık küme elde edilir.</a:t>
            </a:r>
          </a:p>
          <a:p>
            <a:pPr marL="0" indent="0" algn="just">
              <a:lnSpc>
                <a:spcPts val="2700"/>
              </a:lnSpc>
              <a:spcBef>
                <a:spcPts val="0"/>
              </a:spcBef>
              <a:spcAft>
                <a:spcPts val="600"/>
              </a:spcAft>
              <a:buNone/>
            </a:pPr>
            <a:endParaRPr lang="tr-TR"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48206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28</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algn="just">
              <a:lnSpc>
                <a:spcPts val="2800"/>
              </a:lnSpc>
              <a:spcBef>
                <a:spcPts val="0"/>
              </a:spcBef>
              <a:spcAft>
                <a:spcPts val="1800"/>
              </a:spcAft>
            </a:pPr>
            <a:r>
              <a:rPr lang="tr-TR" sz="2200" b="1" dirty="0">
                <a:latin typeface="Times New Roman" panose="02020603050405020304" pitchFamily="18" charset="0"/>
                <a:cs typeface="Times New Roman" panose="02020603050405020304" pitchFamily="18" charset="0"/>
              </a:rPr>
              <a:t>Çıkarım Mekanizması:</a:t>
            </a:r>
          </a:p>
          <a:p>
            <a:pPr marL="0" lvl="1" indent="0" algn="just">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Örnek: </a:t>
            </a: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Tekniği</a:t>
            </a:r>
          </a:p>
          <a:p>
            <a:pPr marL="0" lvl="1" indent="0" algn="just">
              <a:lnSpc>
                <a:spcPts val="2800"/>
              </a:lnSpc>
              <a:spcBef>
                <a:spcPts val="0"/>
              </a:spcBef>
              <a:spcAft>
                <a:spcPts val="1800"/>
              </a:spcAft>
              <a:buNone/>
            </a:pPr>
            <a:r>
              <a:rPr lang="tr-TR" sz="2200" dirty="0">
                <a:latin typeface="Times New Roman" panose="02020603050405020304" pitchFamily="18" charset="0"/>
                <a:cs typeface="Times New Roman" panose="02020603050405020304" pitchFamily="18" charset="0"/>
              </a:rPr>
              <a:t>• Her kuralın iki öncül ve bir ardıldan oluştuğu basit bir sistem düşünün.</a:t>
            </a:r>
          </a:p>
          <a:p>
            <a:pPr marL="0" lvl="1" indent="0" algn="just">
              <a:lnSpc>
                <a:spcPts val="2800"/>
              </a:lnSpc>
              <a:spcBef>
                <a:spcPts val="0"/>
              </a:spcBef>
              <a:spcAft>
                <a:spcPts val="1800"/>
              </a:spcAft>
              <a:buNone/>
            </a:pPr>
            <a:r>
              <a:rPr lang="tr-TR" sz="2200" dirty="0">
                <a:latin typeface="Times New Roman" panose="02020603050405020304" pitchFamily="18" charset="0"/>
                <a:cs typeface="Times New Roman" panose="02020603050405020304" pitchFamily="18" charset="0"/>
              </a:rPr>
              <a:t>• İki etkileşimsiz girişi(x1,x2) ve tek çıkışı(y) olan bir bulanık sistem n tane sözel ‘eğer-ise’ önermesiyle tanımlansın:</a:t>
            </a:r>
          </a:p>
          <a:p>
            <a:pPr marL="0" lvl="1" indent="0" algn="just">
              <a:lnSpc>
                <a:spcPts val="2800"/>
              </a:lnSpc>
              <a:spcBef>
                <a:spcPts val="0"/>
              </a:spcBef>
              <a:spcAft>
                <a:spcPts val="1800"/>
              </a:spcAft>
              <a:buNone/>
            </a:pPr>
            <a:r>
              <a:rPr lang="tr-TR" sz="2200" dirty="0">
                <a:latin typeface="Times New Roman" panose="02020603050405020304" pitchFamily="18" charset="0"/>
                <a:cs typeface="Times New Roman" panose="02020603050405020304" pitchFamily="18" charset="0"/>
              </a:rPr>
              <a:t>• IF x1 is A1(k) </a:t>
            </a:r>
            <a:r>
              <a:rPr lang="tr-TR" sz="2200" dirty="0" err="1">
                <a:latin typeface="Times New Roman" panose="02020603050405020304" pitchFamily="18" charset="0"/>
                <a:cs typeface="Times New Roman" panose="02020603050405020304" pitchFamily="18" charset="0"/>
              </a:rPr>
              <a:t>and</a:t>
            </a:r>
            <a:r>
              <a:rPr lang="tr-TR" sz="2200" dirty="0">
                <a:latin typeface="Times New Roman" panose="02020603050405020304" pitchFamily="18" charset="0"/>
                <a:cs typeface="Times New Roman" panose="02020603050405020304" pitchFamily="18" charset="0"/>
              </a:rPr>
              <a:t> x2 is A2(k) THEN y(k) is B(k), k = 1,2,...n. burada A1(k) ve A2(k) </a:t>
            </a:r>
            <a:r>
              <a:rPr lang="tr-TR" sz="2200" dirty="0" err="1">
                <a:latin typeface="Times New Roman" panose="02020603050405020304" pitchFamily="18" charset="0"/>
                <a:cs typeface="Times New Roman" panose="02020603050405020304" pitchFamily="18" charset="0"/>
              </a:rPr>
              <a:t>k’nci</a:t>
            </a:r>
            <a:r>
              <a:rPr lang="tr-TR" sz="2200" dirty="0">
                <a:latin typeface="Times New Roman" panose="02020603050405020304" pitchFamily="18" charset="0"/>
                <a:cs typeface="Times New Roman" panose="02020603050405020304" pitchFamily="18" charset="0"/>
              </a:rPr>
              <a:t> öncül çifti temsil eden bulanık küme, B(k) da </a:t>
            </a:r>
            <a:r>
              <a:rPr lang="tr-TR" sz="2200" dirty="0" err="1">
                <a:latin typeface="Times New Roman" panose="02020603050405020304" pitchFamily="18" charset="0"/>
                <a:cs typeface="Times New Roman" panose="02020603050405020304" pitchFamily="18" charset="0"/>
              </a:rPr>
              <a:t>k’nci</a:t>
            </a:r>
            <a:r>
              <a:rPr lang="tr-TR" sz="2200" dirty="0">
                <a:latin typeface="Times New Roman" panose="02020603050405020304" pitchFamily="18" charset="0"/>
                <a:cs typeface="Times New Roman" panose="02020603050405020304" pitchFamily="18" charset="0"/>
              </a:rPr>
              <a:t> ardılı temsil eden bulanık kümedir.</a:t>
            </a:r>
          </a:p>
          <a:p>
            <a:pPr marL="0" lvl="1" indent="0" algn="just">
              <a:lnSpc>
                <a:spcPts val="2800"/>
              </a:lnSpc>
              <a:spcBef>
                <a:spcPts val="0"/>
              </a:spcBef>
              <a:spcAft>
                <a:spcPts val="1800"/>
              </a:spcAft>
              <a:buNone/>
            </a:pPr>
            <a:r>
              <a:rPr lang="tr-TR" sz="2200" dirty="0">
                <a:latin typeface="Times New Roman" panose="02020603050405020304" pitchFamily="18" charset="0"/>
                <a:cs typeface="Times New Roman" panose="02020603050405020304" pitchFamily="18" charset="0"/>
              </a:rPr>
              <a:t>• </a:t>
            </a:r>
            <a:r>
              <a:rPr lang="tr-TR" sz="2200" dirty="0" err="1">
                <a:latin typeface="Times New Roman" panose="02020603050405020304" pitchFamily="18" charset="0"/>
                <a:cs typeface="Times New Roman" panose="02020603050405020304" pitchFamily="18" charset="0"/>
              </a:rPr>
              <a:t>Mamdani’nin</a:t>
            </a:r>
            <a:r>
              <a:rPr lang="tr-TR" sz="2200" dirty="0">
                <a:latin typeface="Times New Roman" panose="02020603050405020304" pitchFamily="18" charset="0"/>
                <a:cs typeface="Times New Roman" panose="02020603050405020304" pitchFamily="18" charset="0"/>
              </a:rPr>
              <a:t> çıkarım metoduna göre;</a:t>
            </a:r>
          </a:p>
          <a:p>
            <a:pPr marL="0" lvl="1" indent="0" algn="just">
              <a:lnSpc>
                <a:spcPts val="2800"/>
              </a:lnSpc>
              <a:spcBef>
                <a:spcPts val="0"/>
              </a:spcBef>
              <a:spcAft>
                <a:spcPts val="1800"/>
              </a:spcAft>
              <a:buNone/>
            </a:pPr>
            <a:endParaRPr lang="tr-TR" sz="2200" dirty="0">
              <a:latin typeface="Times New Roman" panose="02020603050405020304" pitchFamily="18" charset="0"/>
              <a:cs typeface="Times New Roman" panose="02020603050405020304" pitchFamily="18" charset="0"/>
            </a:endParaRPr>
          </a:p>
        </p:txBody>
      </p:sp>
      <p:pic>
        <p:nvPicPr>
          <p:cNvPr id="7" name="Resim 6">
            <a:extLst>
              <a:ext uri="{FF2B5EF4-FFF2-40B4-BE49-F238E27FC236}">
                <a16:creationId xmlns:a16="http://schemas.microsoft.com/office/drawing/2014/main" id="{07A9C962-E0AA-A6E4-7759-D2ADCAC437B0}"/>
              </a:ext>
            </a:extLst>
          </p:cNvPr>
          <p:cNvPicPr>
            <a:picLocks noChangeAspect="1"/>
          </p:cNvPicPr>
          <p:nvPr/>
        </p:nvPicPr>
        <p:blipFill>
          <a:blip r:embed="rId3"/>
          <a:stretch>
            <a:fillRect/>
          </a:stretch>
        </p:blipFill>
        <p:spPr>
          <a:xfrm>
            <a:off x="1916071" y="5253205"/>
            <a:ext cx="8359857" cy="610821"/>
          </a:xfrm>
          <a:prstGeom prst="rect">
            <a:avLst/>
          </a:prstGeom>
        </p:spPr>
      </p:pic>
    </p:spTree>
    <p:extLst>
      <p:ext uri="{BB962C8B-B14F-4D97-AF65-F5344CB8AC3E}">
        <p14:creationId xmlns:p14="http://schemas.microsoft.com/office/powerpoint/2010/main" val="22553356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29</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algn="just">
              <a:lnSpc>
                <a:spcPts val="2800"/>
              </a:lnSpc>
              <a:spcBef>
                <a:spcPts val="0"/>
              </a:spcBef>
              <a:spcAft>
                <a:spcPts val="1200"/>
              </a:spcAft>
            </a:pPr>
            <a:r>
              <a:rPr lang="tr-TR" sz="2200" b="1" dirty="0">
                <a:latin typeface="Times New Roman" panose="02020603050405020304" pitchFamily="18" charset="0"/>
                <a:cs typeface="Times New Roman" panose="02020603050405020304" pitchFamily="18" charset="0"/>
              </a:rPr>
              <a:t>Çıkarım Mekanizması: </a:t>
            </a: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Tekniği</a:t>
            </a:r>
          </a:p>
          <a:p>
            <a:pPr marL="342900" lvl="1" indent="-342900" algn="just">
              <a:lnSpc>
                <a:spcPts val="2800"/>
              </a:lnSpc>
              <a:spcBef>
                <a:spcPts val="0"/>
              </a:spcBef>
              <a:spcAft>
                <a:spcPts val="1800"/>
              </a:spcAft>
            </a:pPr>
            <a:r>
              <a:rPr lang="tr-TR" sz="2200" dirty="0" err="1">
                <a:latin typeface="Times New Roman" panose="02020603050405020304" pitchFamily="18" charset="0"/>
                <a:cs typeface="Times New Roman" panose="02020603050405020304" pitchFamily="18" charset="0"/>
              </a:rPr>
              <a:t>Mamdani’nin</a:t>
            </a:r>
            <a:r>
              <a:rPr lang="tr-TR" sz="2200" dirty="0">
                <a:latin typeface="Times New Roman" panose="02020603050405020304" pitchFamily="18" charset="0"/>
                <a:cs typeface="Times New Roman" panose="02020603050405020304" pitchFamily="18" charset="0"/>
              </a:rPr>
              <a:t> </a:t>
            </a:r>
            <a:r>
              <a:rPr lang="tr-TR" sz="2200" dirty="0" err="1">
                <a:latin typeface="Times New Roman" panose="02020603050405020304" pitchFamily="18" charset="0"/>
                <a:cs typeface="Times New Roman" panose="02020603050405020304" pitchFamily="18" charset="0"/>
              </a:rPr>
              <a:t>max-min</a:t>
            </a:r>
            <a:r>
              <a:rPr lang="tr-TR" sz="2200" dirty="0">
                <a:latin typeface="Times New Roman" panose="02020603050405020304" pitchFamily="18" charset="0"/>
                <a:cs typeface="Times New Roman" panose="02020603050405020304" pitchFamily="18" charset="0"/>
              </a:rPr>
              <a:t> bileşim operatörünü kullanan bulanık çıkarım</a:t>
            </a:r>
          </a:p>
        </p:txBody>
      </p:sp>
      <p:pic>
        <p:nvPicPr>
          <p:cNvPr id="2" name="Resim 1">
            <a:extLst>
              <a:ext uri="{FF2B5EF4-FFF2-40B4-BE49-F238E27FC236}">
                <a16:creationId xmlns:a16="http://schemas.microsoft.com/office/drawing/2014/main" id="{77C20DFD-DD7C-880B-1D17-6F7D31239007}"/>
              </a:ext>
            </a:extLst>
          </p:cNvPr>
          <p:cNvPicPr>
            <a:picLocks noChangeAspect="1"/>
          </p:cNvPicPr>
          <p:nvPr/>
        </p:nvPicPr>
        <p:blipFill>
          <a:blip r:embed="rId3"/>
          <a:stretch>
            <a:fillRect/>
          </a:stretch>
        </p:blipFill>
        <p:spPr>
          <a:xfrm>
            <a:off x="2460039" y="1715339"/>
            <a:ext cx="6580052" cy="4937292"/>
          </a:xfrm>
          <a:prstGeom prst="rect">
            <a:avLst/>
          </a:prstGeom>
        </p:spPr>
      </p:pic>
      <p:pic>
        <p:nvPicPr>
          <p:cNvPr id="6" name="Resim 5">
            <a:extLst>
              <a:ext uri="{FF2B5EF4-FFF2-40B4-BE49-F238E27FC236}">
                <a16:creationId xmlns:a16="http://schemas.microsoft.com/office/drawing/2014/main" id="{D56933D9-B468-8AC2-AF0E-C0EE868D0D0E}"/>
              </a:ext>
            </a:extLst>
          </p:cNvPr>
          <p:cNvPicPr>
            <a:picLocks noChangeAspect="1"/>
          </p:cNvPicPr>
          <p:nvPr/>
        </p:nvPicPr>
        <p:blipFill>
          <a:blip r:embed="rId4"/>
          <a:stretch>
            <a:fillRect/>
          </a:stretch>
        </p:blipFill>
        <p:spPr>
          <a:xfrm>
            <a:off x="2254827" y="5533475"/>
            <a:ext cx="4302880" cy="1188000"/>
          </a:xfrm>
          <a:prstGeom prst="rect">
            <a:avLst/>
          </a:prstGeom>
        </p:spPr>
      </p:pic>
    </p:spTree>
    <p:extLst>
      <p:ext uri="{BB962C8B-B14F-4D97-AF65-F5344CB8AC3E}">
        <p14:creationId xmlns:p14="http://schemas.microsoft.com/office/powerpoint/2010/main" val="1924555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681037"/>
            <a:ext cx="10515600" cy="610821"/>
          </a:xfrm>
        </p:spPr>
        <p:txBody>
          <a:bodyPr rtlCol="0">
            <a:normAutofit fontScale="90000"/>
          </a:bodyPr>
          <a:lstStyle/>
          <a:p>
            <a:pPr rtl="0"/>
            <a:r>
              <a:rPr lang="tr-TR" sz="4000" dirty="0"/>
              <a:t>Bulanık Mantık Denetimi</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3</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1376179"/>
            <a:ext cx="10515600" cy="4895850"/>
          </a:xfrm>
        </p:spPr>
        <p:txBody>
          <a:bodyPr>
            <a:normAutofit/>
          </a:bodyPr>
          <a:lstStyle/>
          <a:p>
            <a:pPr marL="0" indent="0">
              <a:lnSpc>
                <a:spcPts val="2800"/>
              </a:lnSpc>
              <a:spcBef>
                <a:spcPts val="0"/>
              </a:spcBef>
              <a:spcAft>
                <a:spcPts val="1200"/>
              </a:spcAft>
              <a:buNone/>
            </a:pPr>
            <a:r>
              <a:rPr lang="tr-TR" sz="2200" b="1" dirty="0">
                <a:latin typeface="Times New Roman" panose="02020603050405020304" pitchFamily="18" charset="0"/>
                <a:cs typeface="Times New Roman" panose="02020603050405020304" pitchFamily="18" charset="0"/>
              </a:rPr>
              <a:t>Niçin Bulanık Mantık Denetimi ?</a:t>
            </a:r>
          </a:p>
          <a:p>
            <a:pPr>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Bulanık mantık denetimi, geçtiğimiz son yirmi yıl süresince, bulanık küme teorisi, bulanık mantık ve bulanık muhakeme uygulamalarında en aktif ve verimli araştırma alanlarından biri olarak ortaya çıkmıştır.</a:t>
            </a:r>
          </a:p>
          <a:p>
            <a:pPr>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Fikir ilk defa 1972 yılında </a:t>
            </a:r>
            <a:r>
              <a:rPr lang="tr-TR" sz="2200" dirty="0" err="1">
                <a:latin typeface="Times New Roman" panose="02020603050405020304" pitchFamily="18" charset="0"/>
                <a:cs typeface="Times New Roman" panose="02020603050405020304" pitchFamily="18" charset="0"/>
              </a:rPr>
              <a:t>Mamdani</a:t>
            </a:r>
            <a:r>
              <a:rPr lang="tr-TR" sz="2200" dirty="0">
                <a:latin typeface="Times New Roman" panose="02020603050405020304" pitchFamily="18" charset="0"/>
                <a:cs typeface="Times New Roman" panose="02020603050405020304" pitchFamily="18" charset="0"/>
              </a:rPr>
              <a:t> ve </a:t>
            </a:r>
            <a:r>
              <a:rPr lang="tr-TR" sz="2200" dirty="0" err="1">
                <a:latin typeface="Times New Roman" panose="02020603050405020304" pitchFamily="18" charset="0"/>
                <a:cs typeface="Times New Roman" panose="02020603050405020304" pitchFamily="18" charset="0"/>
              </a:rPr>
              <a:t>Assilian</a:t>
            </a:r>
            <a:r>
              <a:rPr lang="tr-TR" sz="2200" dirty="0">
                <a:latin typeface="Times New Roman" panose="02020603050405020304" pitchFamily="18" charset="0"/>
                <a:cs typeface="Times New Roman" panose="02020603050405020304" pitchFamily="18" charset="0"/>
              </a:rPr>
              <a:t> tarafından önerilmiştir.</a:t>
            </a:r>
          </a:p>
          <a:p>
            <a:pPr>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Özellikle Japonya’da bulanık mantık teknolojilerini kullanan bir çok endüstriyel ve tüketici ürünü üretilmiştir.</a:t>
            </a:r>
          </a:p>
          <a:p>
            <a:pPr>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Geleneksel denetim tekniklerinin tersine, bulanık mantık denetimi, özellikle karmaşık ve iyi tanımlanmamış süreçlerde en iyi şekilde kullanılmaktadır.</a:t>
            </a:r>
          </a:p>
        </p:txBody>
      </p:sp>
    </p:spTree>
    <p:extLst>
      <p:ext uri="{BB962C8B-B14F-4D97-AF65-F5344CB8AC3E}">
        <p14:creationId xmlns:p14="http://schemas.microsoft.com/office/powerpoint/2010/main" val="31062779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30</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algn="just">
              <a:lnSpc>
                <a:spcPts val="2800"/>
              </a:lnSpc>
              <a:spcBef>
                <a:spcPts val="0"/>
              </a:spcBef>
              <a:spcAft>
                <a:spcPts val="1200"/>
              </a:spcAft>
            </a:pPr>
            <a:r>
              <a:rPr lang="tr-TR" sz="2200" b="1" dirty="0">
                <a:latin typeface="Times New Roman" panose="02020603050405020304" pitchFamily="18" charset="0"/>
                <a:cs typeface="Times New Roman" panose="02020603050405020304" pitchFamily="18" charset="0"/>
              </a:rPr>
              <a:t>Çıkarım Mekanizması: </a:t>
            </a: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Tekniği</a:t>
            </a:r>
          </a:p>
          <a:p>
            <a:pPr marL="342900" lvl="1" indent="-342900" algn="just">
              <a:lnSpc>
                <a:spcPts val="2800"/>
              </a:lnSpc>
              <a:spcBef>
                <a:spcPts val="0"/>
              </a:spcBef>
              <a:spcAft>
                <a:spcPts val="1800"/>
              </a:spcAft>
            </a:pPr>
            <a:r>
              <a:rPr lang="tr-TR" sz="2200" dirty="0" err="1">
                <a:latin typeface="Times New Roman" panose="02020603050405020304" pitchFamily="18" charset="0"/>
                <a:cs typeface="Times New Roman" panose="02020603050405020304" pitchFamily="18" charset="0"/>
              </a:rPr>
              <a:t>Mamdani’nin</a:t>
            </a:r>
            <a:r>
              <a:rPr lang="tr-TR" sz="2200" dirty="0">
                <a:latin typeface="Times New Roman" panose="02020603050405020304" pitchFamily="18" charset="0"/>
                <a:cs typeface="Times New Roman" panose="02020603050405020304" pitchFamily="18" charset="0"/>
              </a:rPr>
              <a:t> </a:t>
            </a:r>
            <a:r>
              <a:rPr lang="tr-TR" sz="2200" dirty="0" err="1">
                <a:latin typeface="Times New Roman" panose="02020603050405020304" pitchFamily="18" charset="0"/>
                <a:cs typeface="Times New Roman" panose="02020603050405020304" pitchFamily="18" charset="0"/>
              </a:rPr>
              <a:t>max-min</a:t>
            </a:r>
            <a:r>
              <a:rPr lang="tr-TR" sz="2200" dirty="0">
                <a:latin typeface="Times New Roman" panose="02020603050405020304" pitchFamily="18" charset="0"/>
                <a:cs typeface="Times New Roman" panose="02020603050405020304" pitchFamily="18" charset="0"/>
              </a:rPr>
              <a:t> bileşim operatörünü kullanan bulanık çıkarım</a:t>
            </a:r>
          </a:p>
        </p:txBody>
      </p:sp>
      <p:pic>
        <p:nvPicPr>
          <p:cNvPr id="7" name="Resim 6">
            <a:extLst>
              <a:ext uri="{FF2B5EF4-FFF2-40B4-BE49-F238E27FC236}">
                <a16:creationId xmlns:a16="http://schemas.microsoft.com/office/drawing/2014/main" id="{39201D85-7AC8-7B3E-4023-0EB5B2EBA47B}"/>
              </a:ext>
            </a:extLst>
          </p:cNvPr>
          <p:cNvPicPr>
            <a:picLocks noChangeAspect="1"/>
          </p:cNvPicPr>
          <p:nvPr/>
        </p:nvPicPr>
        <p:blipFill rotWithShape="1">
          <a:blip r:embed="rId3"/>
          <a:srcRect l="4380" t="10670" r="3747" b="4483"/>
          <a:stretch/>
        </p:blipFill>
        <p:spPr>
          <a:xfrm>
            <a:off x="2743199" y="1889703"/>
            <a:ext cx="5694219" cy="4376313"/>
          </a:xfrm>
          <a:prstGeom prst="rect">
            <a:avLst/>
          </a:prstGeom>
        </p:spPr>
      </p:pic>
    </p:spTree>
    <p:extLst>
      <p:ext uri="{BB962C8B-B14F-4D97-AF65-F5344CB8AC3E}">
        <p14:creationId xmlns:p14="http://schemas.microsoft.com/office/powerpoint/2010/main" val="6264123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31</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algn="just">
              <a:lnSpc>
                <a:spcPts val="2800"/>
              </a:lnSpc>
              <a:spcBef>
                <a:spcPts val="0"/>
              </a:spcBef>
              <a:spcAft>
                <a:spcPts val="1200"/>
              </a:spcAft>
            </a:pPr>
            <a:r>
              <a:rPr lang="tr-TR" sz="2200" b="1" dirty="0">
                <a:latin typeface="Times New Roman" panose="02020603050405020304" pitchFamily="18" charset="0"/>
                <a:cs typeface="Times New Roman" panose="02020603050405020304" pitchFamily="18" charset="0"/>
              </a:rPr>
              <a:t>Çıkarım </a:t>
            </a:r>
            <a:r>
              <a:rPr lang="tr-TR" sz="2200" b="1" dirty="0" err="1">
                <a:latin typeface="Times New Roman" panose="02020603050405020304" pitchFamily="18" charset="0"/>
                <a:cs typeface="Times New Roman" panose="02020603050405020304" pitchFamily="18" charset="0"/>
              </a:rPr>
              <a:t>Mekanizması:Mamdani</a:t>
            </a:r>
            <a:r>
              <a:rPr lang="tr-TR" sz="2200" b="1" dirty="0">
                <a:latin typeface="Times New Roman" panose="02020603050405020304" pitchFamily="18" charset="0"/>
                <a:cs typeface="Times New Roman" panose="02020603050405020304" pitchFamily="18" charset="0"/>
              </a:rPr>
              <a:t> Çıkarım Tekniği</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Bu grafiksel çıkarım her bir kural için uygulanır.</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Sonra, her kural için elde edilmiş üyelik fonksiyonları </a:t>
            </a:r>
            <a:r>
              <a:rPr lang="tr-TR" sz="2200" dirty="0" err="1">
                <a:latin typeface="Times New Roman" panose="02020603050405020304" pitchFamily="18" charset="0"/>
                <a:cs typeface="Times New Roman" panose="02020603050405020304" pitchFamily="18" charset="0"/>
              </a:rPr>
              <a:t>kümelendirilir</a:t>
            </a:r>
            <a:r>
              <a:rPr lang="tr-TR" sz="2200" dirty="0">
                <a:latin typeface="Times New Roman" panose="02020603050405020304" pitchFamily="18" charset="0"/>
                <a:cs typeface="Times New Roman" panose="02020603050405020304" pitchFamily="18" charset="0"/>
              </a:rPr>
              <a:t>.</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Kümelendirme işlemi olan </a:t>
            </a:r>
            <a:r>
              <a:rPr lang="tr-TR" sz="2200" dirty="0" err="1">
                <a:latin typeface="Times New Roman" panose="02020603050405020304" pitchFamily="18" charset="0"/>
                <a:cs typeface="Times New Roman" panose="02020603050405020304" pitchFamily="18" charset="0"/>
              </a:rPr>
              <a:t>max</a:t>
            </a:r>
            <a:r>
              <a:rPr lang="tr-TR" sz="2200" dirty="0">
                <a:latin typeface="Times New Roman" panose="02020603050405020304" pitchFamily="18" charset="0"/>
                <a:cs typeface="Times New Roman" panose="02020603050405020304" pitchFamily="18" charset="0"/>
              </a:rPr>
              <a:t>, her kuraldan ayrı ayrı oluşturulmuş üyelik fonksiyonlarının dış çeperinden oluşan bir kümelenmiş üyelik fonksiyonuyla sonuçlanır.</a:t>
            </a:r>
          </a:p>
          <a:p>
            <a:pPr marL="342900" lvl="1" indent="-342900" algn="just">
              <a:lnSpc>
                <a:spcPts val="2800"/>
              </a:lnSpc>
              <a:spcBef>
                <a:spcPts val="0"/>
              </a:spcBef>
              <a:spcAft>
                <a:spcPts val="1800"/>
              </a:spcAft>
            </a:pPr>
            <a:r>
              <a:rPr lang="tr-TR" sz="2200" dirty="0" err="1">
                <a:latin typeface="Times New Roman" panose="02020603050405020304" pitchFamily="18" charset="0"/>
                <a:cs typeface="Times New Roman" panose="02020603050405020304" pitchFamily="18" charset="0"/>
              </a:rPr>
              <a:t>Kümelendirilmiş</a:t>
            </a:r>
            <a:r>
              <a:rPr lang="tr-TR" sz="2200" dirty="0">
                <a:latin typeface="Times New Roman" panose="02020603050405020304" pitchFamily="18" charset="0"/>
                <a:cs typeface="Times New Roman" panose="02020603050405020304" pitchFamily="18" charset="0"/>
              </a:rPr>
              <a:t> y* çıktısı için keskin değer, durulaştırma tekniğiyle elde edilebilir.</a:t>
            </a:r>
          </a:p>
          <a:p>
            <a:pPr marL="0" lvl="1" indent="0" algn="just">
              <a:lnSpc>
                <a:spcPts val="2800"/>
              </a:lnSpc>
              <a:spcBef>
                <a:spcPts val="0"/>
              </a:spcBef>
              <a:spcAft>
                <a:spcPts val="1800"/>
              </a:spcAft>
              <a:buNone/>
            </a:pPr>
            <a:endParaRPr lang="tr-TR"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96859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32</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lvl="1" indent="0" algn="ctr">
              <a:lnSpc>
                <a:spcPts val="2800"/>
              </a:lnSpc>
              <a:spcBef>
                <a:spcPts val="0"/>
              </a:spcBef>
              <a:spcAft>
                <a:spcPts val="18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(Örnek Problem)</a:t>
            </a:r>
          </a:p>
          <a:p>
            <a:pPr marL="0" lvl="1" indent="0" algn="just">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Kullanılan bulanık değişkenler </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x, y ve z (proje bütçesi, çalışan sayısı ve risk) </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Proje bütçesi değişkeni x için 3 adet bulanık küme tanımlanıyor: A1, A2 ve A3 : (yetersiz, sıkışık ve yeterli) </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Çalışan sayısı değişkeni y için 2 adet bulanık küme tanımlanıyor: B1 ve B2 : (az ve fazla) </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Risk değişkeni z için 3 adet bulanık kümesi tanımlanıyor: C1, C2 ve C3 : (düşük, normal ve yüksek)</a:t>
            </a:r>
          </a:p>
        </p:txBody>
      </p:sp>
    </p:spTree>
    <p:extLst>
      <p:ext uri="{BB962C8B-B14F-4D97-AF65-F5344CB8AC3E}">
        <p14:creationId xmlns:p14="http://schemas.microsoft.com/office/powerpoint/2010/main" val="14994419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33</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lvl="1" indent="0" algn="ctr">
              <a:lnSpc>
                <a:spcPts val="2800"/>
              </a:lnSpc>
              <a:spcBef>
                <a:spcPts val="0"/>
              </a:spcBef>
              <a:spcAft>
                <a:spcPts val="18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(Örnek Problem)</a:t>
            </a:r>
          </a:p>
          <a:p>
            <a:pPr marL="0" lvl="1" indent="0" algn="just">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Kural 1: </a:t>
            </a:r>
          </a:p>
          <a:p>
            <a:pPr marL="800100" lvl="2"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IF x = A3 OR y = B1 THEN z = C1 </a:t>
            </a:r>
          </a:p>
          <a:p>
            <a:pPr marL="800100" lvl="2"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IF proje bütçesi yeterli OR çalışan sayısı az ise THEN risk düşük </a:t>
            </a:r>
          </a:p>
          <a:p>
            <a:pPr marL="0" lvl="1" indent="0" algn="just">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Kural 2:</a:t>
            </a:r>
          </a:p>
          <a:p>
            <a:pPr marL="800100" lvl="2"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IF x = A2 AND y = B2 THEN z = C2 </a:t>
            </a:r>
          </a:p>
          <a:p>
            <a:pPr marL="800100" lvl="2"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IF proje bütçesi sıkışık AND çalışan sayısı fazla ise THEN risk normal </a:t>
            </a:r>
          </a:p>
          <a:p>
            <a:pPr marL="0" lvl="1" indent="0" algn="just">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Kural 3: </a:t>
            </a:r>
          </a:p>
          <a:p>
            <a:pPr marL="800100" lvl="2"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IF x = A1 THEN z = </a:t>
            </a:r>
            <a:r>
              <a:rPr lang="tr-TR" sz="2200">
                <a:latin typeface="Times New Roman" panose="02020603050405020304" pitchFamily="18" charset="0"/>
                <a:cs typeface="Times New Roman" panose="02020603050405020304" pitchFamily="18" charset="0"/>
              </a:rPr>
              <a:t>C3 </a:t>
            </a:r>
          </a:p>
          <a:p>
            <a:pPr marL="800100" lvl="2" indent="-342900" algn="just">
              <a:lnSpc>
                <a:spcPts val="2800"/>
              </a:lnSpc>
              <a:spcBef>
                <a:spcPts val="0"/>
              </a:spcBef>
              <a:spcAft>
                <a:spcPts val="1800"/>
              </a:spcAft>
            </a:pPr>
            <a:r>
              <a:rPr lang="tr-TR" sz="2200">
                <a:latin typeface="Times New Roman" panose="02020603050405020304" pitchFamily="18" charset="0"/>
                <a:cs typeface="Times New Roman" panose="02020603050405020304" pitchFamily="18" charset="0"/>
              </a:rPr>
              <a:t>IF </a:t>
            </a:r>
            <a:r>
              <a:rPr lang="tr-TR" sz="2200" dirty="0">
                <a:latin typeface="Times New Roman" panose="02020603050405020304" pitchFamily="18" charset="0"/>
                <a:cs typeface="Times New Roman" panose="02020603050405020304" pitchFamily="18" charset="0"/>
              </a:rPr>
              <a:t>proje bütçesi yetersiz ise THEN risk yüksek</a:t>
            </a:r>
          </a:p>
        </p:txBody>
      </p:sp>
    </p:spTree>
    <p:extLst>
      <p:ext uri="{BB962C8B-B14F-4D97-AF65-F5344CB8AC3E}">
        <p14:creationId xmlns:p14="http://schemas.microsoft.com/office/powerpoint/2010/main" val="31081878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34</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lvl="1" indent="0" algn="ctr">
              <a:lnSpc>
                <a:spcPts val="2800"/>
              </a:lnSpc>
              <a:spcBef>
                <a:spcPts val="0"/>
              </a:spcBef>
              <a:spcAft>
                <a:spcPts val="18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(Örnek Problem)</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X, Y ve Z bulanık kümelerinde üyelik fonksiyonlarının tanımlanması gerekir. </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Bu iş için genelde konunun uzmanlarından bilgi alınır ve bir model oluşturulur. </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Üçgen, </a:t>
            </a:r>
            <a:r>
              <a:rPr lang="tr-TR" sz="2200" dirty="0" err="1">
                <a:latin typeface="Times New Roman" panose="02020603050405020304" pitchFamily="18" charset="0"/>
                <a:cs typeface="Times New Roman" panose="02020603050405020304" pitchFamily="18" charset="0"/>
              </a:rPr>
              <a:t>gaussian</a:t>
            </a:r>
            <a:r>
              <a:rPr lang="tr-TR" sz="2200" dirty="0">
                <a:latin typeface="Times New Roman" panose="02020603050405020304" pitchFamily="18" charset="0"/>
                <a:cs typeface="Times New Roman" panose="02020603050405020304" pitchFamily="18" charset="0"/>
              </a:rPr>
              <a:t> , vs. üyelik fonksiyonları ve bunların aralıkları, büyüklükleri bu aşamada tespit edilmelidir.</a:t>
            </a:r>
          </a:p>
        </p:txBody>
      </p:sp>
    </p:spTree>
    <p:extLst>
      <p:ext uri="{BB962C8B-B14F-4D97-AF65-F5344CB8AC3E}">
        <p14:creationId xmlns:p14="http://schemas.microsoft.com/office/powerpoint/2010/main" val="15060825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35</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lvl="1" indent="0" algn="ctr">
              <a:lnSpc>
                <a:spcPts val="2800"/>
              </a:lnSpc>
              <a:spcBef>
                <a:spcPts val="0"/>
              </a:spcBef>
              <a:spcAft>
                <a:spcPts val="18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(Örnek Problem)</a:t>
            </a:r>
          </a:p>
          <a:p>
            <a:pPr marL="0" lvl="1" indent="0" algn="ctr">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Girdi değerlerinin bulanıklaştırılması </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X ve Y kümelerinde yer alan katı (</a:t>
            </a:r>
            <a:r>
              <a:rPr lang="tr-TR" sz="2200" dirty="0" err="1">
                <a:latin typeface="Times New Roman" panose="02020603050405020304" pitchFamily="18" charset="0"/>
                <a:cs typeface="Times New Roman" panose="02020603050405020304" pitchFamily="18" charset="0"/>
              </a:rPr>
              <a:t>crisp</a:t>
            </a:r>
            <a:r>
              <a:rPr lang="tr-TR" sz="2200" dirty="0">
                <a:latin typeface="Times New Roman" panose="02020603050405020304" pitchFamily="18" charset="0"/>
                <a:cs typeface="Times New Roman" panose="02020603050405020304" pitchFamily="18" charset="0"/>
              </a:rPr>
              <a:t> girilir.) bir x1 ve y1 değeri Problemde uzmanların tavsiyesine göre 0 ile 100 arası değerler kullanılıyor.</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Bazı durumlarda değerler ölçülebilir olabilir. </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Kullanılan örnekte x1=35 (proje bütçesi %35 seviyesinde) ve y1=60 (çalışan sayısı %60 seviyesinde) seçilmiştir.</a:t>
            </a:r>
          </a:p>
        </p:txBody>
      </p:sp>
    </p:spTree>
    <p:extLst>
      <p:ext uri="{BB962C8B-B14F-4D97-AF65-F5344CB8AC3E}">
        <p14:creationId xmlns:p14="http://schemas.microsoft.com/office/powerpoint/2010/main" val="34013269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36</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lvl="1" indent="0" algn="ctr">
              <a:lnSpc>
                <a:spcPts val="2800"/>
              </a:lnSpc>
              <a:spcBef>
                <a:spcPts val="0"/>
              </a:spcBef>
              <a:spcAft>
                <a:spcPts val="18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(Örnek Problem)</a:t>
            </a:r>
          </a:p>
          <a:p>
            <a:pPr marL="0" lvl="1" indent="0" algn="ctr">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Girdi değerlerinin bulanıklaştırılması </a:t>
            </a:r>
          </a:p>
        </p:txBody>
      </p:sp>
      <p:pic>
        <p:nvPicPr>
          <p:cNvPr id="5" name="Resim 4">
            <a:extLst>
              <a:ext uri="{FF2B5EF4-FFF2-40B4-BE49-F238E27FC236}">
                <a16:creationId xmlns:a16="http://schemas.microsoft.com/office/drawing/2014/main" id="{FC7DBC6A-61A2-E61C-5C6A-DC3757B94C9B}"/>
              </a:ext>
            </a:extLst>
          </p:cNvPr>
          <p:cNvPicPr>
            <a:picLocks noChangeAspect="1"/>
          </p:cNvPicPr>
          <p:nvPr/>
        </p:nvPicPr>
        <p:blipFill>
          <a:blip r:embed="rId3"/>
          <a:stretch>
            <a:fillRect/>
          </a:stretch>
        </p:blipFill>
        <p:spPr>
          <a:xfrm>
            <a:off x="1736581" y="1956990"/>
            <a:ext cx="7791883" cy="4377462"/>
          </a:xfrm>
          <a:prstGeom prst="rect">
            <a:avLst/>
          </a:prstGeom>
        </p:spPr>
      </p:pic>
    </p:spTree>
    <p:extLst>
      <p:ext uri="{BB962C8B-B14F-4D97-AF65-F5344CB8AC3E}">
        <p14:creationId xmlns:p14="http://schemas.microsoft.com/office/powerpoint/2010/main" val="37735941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37</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lvl="1" indent="0" algn="ctr">
              <a:lnSpc>
                <a:spcPts val="2800"/>
              </a:lnSpc>
              <a:spcBef>
                <a:spcPts val="0"/>
              </a:spcBef>
              <a:spcAft>
                <a:spcPts val="18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(Örnek Problem)</a:t>
            </a:r>
          </a:p>
          <a:p>
            <a:pPr marL="0" lvl="1" indent="0" algn="ctr">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Kural İncelemesi</a:t>
            </a:r>
          </a:p>
          <a:p>
            <a:pPr marL="342900" lvl="1" indent="-342900" algn="just">
              <a:lnSpc>
                <a:spcPts val="2800"/>
              </a:lnSpc>
              <a:spcBef>
                <a:spcPts val="0"/>
              </a:spcBef>
              <a:spcAft>
                <a:spcPts val="1800"/>
              </a:spcAft>
            </a:pPr>
            <a:r>
              <a:rPr lang="tr-TR" sz="2200" b="1" dirty="0">
                <a:latin typeface="Times New Roman" panose="02020603050405020304" pitchFamily="18" charset="0"/>
                <a:cs typeface="Times New Roman" panose="02020603050405020304" pitchFamily="18" charset="0"/>
              </a:rPr>
              <a:t>Kural 1</a:t>
            </a:r>
            <a:r>
              <a:rPr lang="tr-TR" sz="2200" dirty="0">
                <a:latin typeface="Times New Roman" panose="02020603050405020304" pitchFamily="18" charset="0"/>
                <a:cs typeface="Times New Roman" panose="02020603050405020304" pitchFamily="18" charset="0"/>
              </a:rPr>
              <a:t> uygulandığında ortaya çıkan z değeri aşağıdaki şekildedir.</a:t>
            </a:r>
          </a:p>
        </p:txBody>
      </p:sp>
      <p:pic>
        <p:nvPicPr>
          <p:cNvPr id="6" name="Resim 5">
            <a:extLst>
              <a:ext uri="{FF2B5EF4-FFF2-40B4-BE49-F238E27FC236}">
                <a16:creationId xmlns:a16="http://schemas.microsoft.com/office/drawing/2014/main" id="{ABDA1B07-662F-2C00-1C60-BFB17D992F56}"/>
              </a:ext>
            </a:extLst>
          </p:cNvPr>
          <p:cNvPicPr>
            <a:picLocks noChangeAspect="1"/>
          </p:cNvPicPr>
          <p:nvPr/>
        </p:nvPicPr>
        <p:blipFill>
          <a:blip r:embed="rId3"/>
          <a:stretch>
            <a:fillRect/>
          </a:stretch>
        </p:blipFill>
        <p:spPr>
          <a:xfrm>
            <a:off x="2165638" y="2480395"/>
            <a:ext cx="7481941" cy="3463205"/>
          </a:xfrm>
          <a:prstGeom prst="rect">
            <a:avLst/>
          </a:prstGeom>
        </p:spPr>
      </p:pic>
    </p:spTree>
    <p:extLst>
      <p:ext uri="{BB962C8B-B14F-4D97-AF65-F5344CB8AC3E}">
        <p14:creationId xmlns:p14="http://schemas.microsoft.com/office/powerpoint/2010/main" val="26497428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38</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lvl="1" indent="0" algn="ctr">
              <a:lnSpc>
                <a:spcPts val="2800"/>
              </a:lnSpc>
              <a:spcBef>
                <a:spcPts val="0"/>
              </a:spcBef>
              <a:spcAft>
                <a:spcPts val="18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(Örnek Problem)</a:t>
            </a:r>
          </a:p>
          <a:p>
            <a:pPr marL="0" lvl="1" indent="0" algn="ctr">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Kural İncelemesi</a:t>
            </a:r>
          </a:p>
          <a:p>
            <a:pPr marL="342900" lvl="1" indent="-342900" algn="just">
              <a:lnSpc>
                <a:spcPts val="2800"/>
              </a:lnSpc>
              <a:spcBef>
                <a:spcPts val="0"/>
              </a:spcBef>
              <a:spcAft>
                <a:spcPts val="1800"/>
              </a:spcAft>
            </a:pPr>
            <a:r>
              <a:rPr lang="tr-TR" sz="2200" b="1" dirty="0">
                <a:latin typeface="Times New Roman" panose="02020603050405020304" pitchFamily="18" charset="0"/>
                <a:cs typeface="Times New Roman" panose="02020603050405020304" pitchFamily="18" charset="0"/>
              </a:rPr>
              <a:t>Kural 2</a:t>
            </a:r>
            <a:r>
              <a:rPr lang="tr-TR" sz="2200" dirty="0">
                <a:latin typeface="Times New Roman" panose="02020603050405020304" pitchFamily="18" charset="0"/>
                <a:cs typeface="Times New Roman" panose="02020603050405020304" pitchFamily="18" charset="0"/>
              </a:rPr>
              <a:t> uygulandığında ortaya çıkan z değeri aşağıdaki şekildedir.</a:t>
            </a:r>
          </a:p>
        </p:txBody>
      </p:sp>
      <p:pic>
        <p:nvPicPr>
          <p:cNvPr id="5" name="Resim 4">
            <a:extLst>
              <a:ext uri="{FF2B5EF4-FFF2-40B4-BE49-F238E27FC236}">
                <a16:creationId xmlns:a16="http://schemas.microsoft.com/office/drawing/2014/main" id="{525A082E-A35B-E41C-1F60-519D09D688E5}"/>
              </a:ext>
            </a:extLst>
          </p:cNvPr>
          <p:cNvPicPr>
            <a:picLocks noChangeAspect="1"/>
          </p:cNvPicPr>
          <p:nvPr/>
        </p:nvPicPr>
        <p:blipFill>
          <a:blip r:embed="rId3"/>
          <a:stretch>
            <a:fillRect/>
          </a:stretch>
        </p:blipFill>
        <p:spPr>
          <a:xfrm>
            <a:off x="2409825" y="2681428"/>
            <a:ext cx="7523752" cy="3538398"/>
          </a:xfrm>
          <a:prstGeom prst="rect">
            <a:avLst/>
          </a:prstGeom>
        </p:spPr>
      </p:pic>
    </p:spTree>
    <p:extLst>
      <p:ext uri="{BB962C8B-B14F-4D97-AF65-F5344CB8AC3E}">
        <p14:creationId xmlns:p14="http://schemas.microsoft.com/office/powerpoint/2010/main" val="7509819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39</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lvl="1" indent="0" algn="ctr">
              <a:lnSpc>
                <a:spcPts val="2800"/>
              </a:lnSpc>
              <a:spcBef>
                <a:spcPts val="0"/>
              </a:spcBef>
              <a:spcAft>
                <a:spcPts val="18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(Örnek Problem)</a:t>
            </a:r>
          </a:p>
          <a:p>
            <a:pPr marL="0" lvl="1" indent="0" algn="ctr">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Kural İncelemesi</a:t>
            </a:r>
          </a:p>
          <a:p>
            <a:pPr marL="342900" lvl="1" indent="-342900" algn="just">
              <a:lnSpc>
                <a:spcPts val="2800"/>
              </a:lnSpc>
              <a:spcBef>
                <a:spcPts val="0"/>
              </a:spcBef>
              <a:spcAft>
                <a:spcPts val="1800"/>
              </a:spcAft>
            </a:pPr>
            <a:r>
              <a:rPr lang="tr-TR" sz="2200" b="1" dirty="0">
                <a:latin typeface="Times New Roman" panose="02020603050405020304" pitchFamily="18" charset="0"/>
                <a:cs typeface="Times New Roman" panose="02020603050405020304" pitchFamily="18" charset="0"/>
              </a:rPr>
              <a:t>Kural 3</a:t>
            </a:r>
            <a:r>
              <a:rPr lang="tr-TR" sz="2200" dirty="0">
                <a:latin typeface="Times New Roman" panose="02020603050405020304" pitchFamily="18" charset="0"/>
                <a:cs typeface="Times New Roman" panose="02020603050405020304" pitchFamily="18" charset="0"/>
              </a:rPr>
              <a:t> uygulandığında ortaya çıkan z değeri aşağıdaki şekildedir.</a:t>
            </a:r>
          </a:p>
        </p:txBody>
      </p:sp>
      <p:pic>
        <p:nvPicPr>
          <p:cNvPr id="6" name="Resim 5">
            <a:extLst>
              <a:ext uri="{FF2B5EF4-FFF2-40B4-BE49-F238E27FC236}">
                <a16:creationId xmlns:a16="http://schemas.microsoft.com/office/drawing/2014/main" id="{323CF350-884D-E0BB-0C57-5C542B99EE02}"/>
              </a:ext>
            </a:extLst>
          </p:cNvPr>
          <p:cNvPicPr>
            <a:picLocks noChangeAspect="1"/>
          </p:cNvPicPr>
          <p:nvPr/>
        </p:nvPicPr>
        <p:blipFill>
          <a:blip r:embed="rId3"/>
          <a:stretch>
            <a:fillRect/>
          </a:stretch>
        </p:blipFill>
        <p:spPr>
          <a:xfrm>
            <a:off x="1927081" y="2564567"/>
            <a:ext cx="7638066" cy="3316688"/>
          </a:xfrm>
          <a:prstGeom prst="rect">
            <a:avLst/>
          </a:prstGeom>
        </p:spPr>
      </p:pic>
    </p:spTree>
    <p:extLst>
      <p:ext uri="{BB962C8B-B14F-4D97-AF65-F5344CB8AC3E}">
        <p14:creationId xmlns:p14="http://schemas.microsoft.com/office/powerpoint/2010/main" val="2969849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681037"/>
            <a:ext cx="10515600" cy="610821"/>
          </a:xfrm>
        </p:spPr>
        <p:txBody>
          <a:bodyPr rtlCol="0">
            <a:normAutofit fontScale="90000"/>
          </a:bodyPr>
          <a:lstStyle/>
          <a:p>
            <a:pPr rtl="0"/>
            <a:r>
              <a:rPr lang="tr-TR" sz="4000" dirty="0"/>
              <a:t>Bulanık Mantık Denetimi</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4</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1376179"/>
            <a:ext cx="10515600" cy="4895850"/>
          </a:xfrm>
        </p:spPr>
        <p:txBody>
          <a:bodyPr>
            <a:normAutofit/>
          </a:bodyPr>
          <a:lstStyle/>
          <a:p>
            <a:pPr marL="0" indent="0">
              <a:lnSpc>
                <a:spcPts val="2800"/>
              </a:lnSpc>
              <a:spcBef>
                <a:spcPts val="0"/>
              </a:spcBef>
              <a:spcAft>
                <a:spcPts val="1200"/>
              </a:spcAft>
              <a:buNone/>
            </a:pPr>
            <a:r>
              <a:rPr lang="tr-TR" sz="2200" b="1" dirty="0">
                <a:latin typeface="Times New Roman" panose="02020603050405020304" pitchFamily="18" charset="0"/>
                <a:cs typeface="Times New Roman" panose="02020603050405020304" pitchFamily="18" charset="0"/>
              </a:rPr>
              <a:t>Niçin Bulanık Mantık Denetimi ?</a:t>
            </a:r>
          </a:p>
          <a:p>
            <a:pPr>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Bulanık mantık denetiminin arkasındaki ana fikir, operatörlerin ‘uzmanlık tecrübelerinin’ bir denetleyicinin tasarımına katılmasıdır. Burada denetlenen sürecin giriş çıkış ilişkileri sözel değişkenlerin de kullanıldığı bulanık denetim kuralları (IF THEN kuralları) ile ifade edilir.</a:t>
            </a:r>
          </a:p>
          <a:p>
            <a:pPr>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Sözel değişkenler, bulanık denetim kuralları ve bulanık muhakeme, bir denetleyicinin tasarımına uzman kişinin tecrübelerinin aktarımını mümkün kılmaktadır.</a:t>
            </a:r>
          </a:p>
        </p:txBody>
      </p:sp>
    </p:spTree>
    <p:extLst>
      <p:ext uri="{BB962C8B-B14F-4D97-AF65-F5344CB8AC3E}">
        <p14:creationId xmlns:p14="http://schemas.microsoft.com/office/powerpoint/2010/main" val="9662546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40</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lvl="1" indent="0" algn="ctr">
              <a:lnSpc>
                <a:spcPts val="2800"/>
              </a:lnSpc>
              <a:spcBef>
                <a:spcPts val="0"/>
              </a:spcBef>
              <a:spcAft>
                <a:spcPts val="18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(Örnek Problem)</a:t>
            </a:r>
          </a:p>
          <a:p>
            <a:pPr marL="0" lvl="1" indent="0" algn="ctr">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Kural İncelemesi</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AND ve OR bulanık kuralları için </a:t>
            </a:r>
            <a:r>
              <a:rPr lang="tr-TR" sz="2200" dirty="0" err="1">
                <a:latin typeface="Times New Roman" panose="02020603050405020304" pitchFamily="18" charset="0"/>
                <a:cs typeface="Times New Roman" panose="02020603050405020304" pitchFamily="18" charset="0"/>
              </a:rPr>
              <a:t>min</a:t>
            </a:r>
            <a:r>
              <a:rPr lang="tr-TR" sz="2200" dirty="0">
                <a:latin typeface="Times New Roman" panose="02020603050405020304" pitchFamily="18" charset="0"/>
                <a:cs typeface="Times New Roman" panose="02020603050405020304" pitchFamily="18" charset="0"/>
              </a:rPr>
              <a:t> ve </a:t>
            </a:r>
            <a:r>
              <a:rPr lang="tr-TR" sz="2200" dirty="0" err="1">
                <a:latin typeface="Times New Roman" panose="02020603050405020304" pitchFamily="18" charset="0"/>
                <a:cs typeface="Times New Roman" panose="02020603050405020304" pitchFamily="18" charset="0"/>
              </a:rPr>
              <a:t>max’den</a:t>
            </a:r>
            <a:r>
              <a:rPr lang="tr-TR" sz="2200" dirty="0">
                <a:latin typeface="Times New Roman" panose="02020603050405020304" pitchFamily="18" charset="0"/>
                <a:cs typeface="Times New Roman" panose="02020603050405020304" pitchFamily="18" charset="0"/>
              </a:rPr>
              <a:t> başka işleçler de kullanılabilir. </a:t>
            </a:r>
            <a:r>
              <a:rPr lang="tr-TR" sz="2200" dirty="0" err="1">
                <a:latin typeface="Times New Roman" panose="02020603050405020304" pitchFamily="18" charset="0"/>
                <a:cs typeface="Times New Roman" panose="02020603050405020304" pitchFamily="18" charset="0"/>
              </a:rPr>
              <a:t>Min</a:t>
            </a:r>
            <a:r>
              <a:rPr lang="tr-TR" sz="2200" dirty="0">
                <a:latin typeface="Times New Roman" panose="02020603050405020304" pitchFamily="18" charset="0"/>
                <a:cs typeface="Times New Roman" panose="02020603050405020304" pitchFamily="18" charset="0"/>
              </a:rPr>
              <a:t> yerine </a:t>
            </a:r>
            <a:r>
              <a:rPr lang="tr-TR" sz="2200" dirty="0" err="1">
                <a:latin typeface="Times New Roman" panose="02020603050405020304" pitchFamily="18" charset="0"/>
                <a:cs typeface="Times New Roman" panose="02020603050405020304" pitchFamily="18" charset="0"/>
              </a:rPr>
              <a:t>prod</a:t>
            </a:r>
            <a:r>
              <a:rPr lang="tr-TR" sz="2200" dirty="0">
                <a:latin typeface="Times New Roman" panose="02020603050405020304" pitchFamily="18" charset="0"/>
                <a:cs typeface="Times New Roman" panose="02020603050405020304" pitchFamily="18" charset="0"/>
              </a:rPr>
              <a:t>, </a:t>
            </a:r>
            <a:r>
              <a:rPr lang="tr-TR" sz="2200" dirty="0" err="1">
                <a:latin typeface="Times New Roman" panose="02020603050405020304" pitchFamily="18" charset="0"/>
                <a:cs typeface="Times New Roman" panose="02020603050405020304" pitchFamily="18" charset="0"/>
              </a:rPr>
              <a:t>max</a:t>
            </a:r>
            <a:r>
              <a:rPr lang="tr-TR" sz="2200" dirty="0">
                <a:latin typeface="Times New Roman" panose="02020603050405020304" pitchFamily="18" charset="0"/>
                <a:cs typeface="Times New Roman" panose="02020603050405020304" pitchFamily="18" charset="0"/>
              </a:rPr>
              <a:t> yerine x olasılıksal OR (</a:t>
            </a:r>
            <a:r>
              <a:rPr lang="tr-TR" sz="2200" dirty="0" err="1">
                <a:latin typeface="Times New Roman" panose="02020603050405020304" pitchFamily="18" charset="0"/>
                <a:cs typeface="Times New Roman" panose="02020603050405020304" pitchFamily="18" charset="0"/>
              </a:rPr>
              <a:t>probOR</a:t>
            </a:r>
            <a:r>
              <a:rPr lang="tr-TR" sz="2200" dirty="0">
                <a:latin typeface="Times New Roman" panose="02020603050405020304" pitchFamily="18" charset="0"/>
                <a:cs typeface="Times New Roman" panose="02020603050405020304" pitchFamily="18" charset="0"/>
              </a:rPr>
              <a:t>) gibi)</a:t>
            </a:r>
          </a:p>
        </p:txBody>
      </p:sp>
      <p:pic>
        <p:nvPicPr>
          <p:cNvPr id="5" name="Resim 4">
            <a:extLst>
              <a:ext uri="{FF2B5EF4-FFF2-40B4-BE49-F238E27FC236}">
                <a16:creationId xmlns:a16="http://schemas.microsoft.com/office/drawing/2014/main" id="{075988B5-306B-D30C-3EE6-6ADB6A0FD29D}"/>
              </a:ext>
            </a:extLst>
          </p:cNvPr>
          <p:cNvPicPr>
            <a:picLocks noChangeAspect="1"/>
          </p:cNvPicPr>
          <p:nvPr/>
        </p:nvPicPr>
        <p:blipFill>
          <a:blip r:embed="rId3"/>
          <a:stretch>
            <a:fillRect/>
          </a:stretch>
        </p:blipFill>
        <p:spPr>
          <a:xfrm>
            <a:off x="3176154" y="3067483"/>
            <a:ext cx="5825592" cy="2138362"/>
          </a:xfrm>
          <a:prstGeom prst="rect">
            <a:avLst/>
          </a:prstGeom>
        </p:spPr>
      </p:pic>
    </p:spTree>
    <p:extLst>
      <p:ext uri="{BB962C8B-B14F-4D97-AF65-F5344CB8AC3E}">
        <p14:creationId xmlns:p14="http://schemas.microsoft.com/office/powerpoint/2010/main" val="36024037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41</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lvl="1" indent="0" algn="ctr">
              <a:lnSpc>
                <a:spcPts val="2800"/>
              </a:lnSpc>
              <a:spcBef>
                <a:spcPts val="0"/>
              </a:spcBef>
              <a:spcAft>
                <a:spcPts val="18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(Örnek Problem)</a:t>
            </a:r>
          </a:p>
          <a:p>
            <a:pPr marL="0" lvl="1" indent="0" algn="ctr">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Kural İncelemesi</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Değişik işleçler kullanıldığında sonuçlarda farklılıklar oluşabilir.</a:t>
            </a:r>
          </a:p>
        </p:txBody>
      </p:sp>
      <p:pic>
        <p:nvPicPr>
          <p:cNvPr id="6" name="Resim 5">
            <a:extLst>
              <a:ext uri="{FF2B5EF4-FFF2-40B4-BE49-F238E27FC236}">
                <a16:creationId xmlns:a16="http://schemas.microsoft.com/office/drawing/2014/main" id="{DB220F5B-13C0-A9F1-1428-D41B74CB6B3B}"/>
              </a:ext>
            </a:extLst>
          </p:cNvPr>
          <p:cNvPicPr>
            <a:picLocks noChangeAspect="1"/>
          </p:cNvPicPr>
          <p:nvPr/>
        </p:nvPicPr>
        <p:blipFill>
          <a:blip r:embed="rId3"/>
          <a:stretch>
            <a:fillRect/>
          </a:stretch>
        </p:blipFill>
        <p:spPr>
          <a:xfrm>
            <a:off x="1974705" y="2496329"/>
            <a:ext cx="6753659" cy="3578025"/>
          </a:xfrm>
          <a:prstGeom prst="rect">
            <a:avLst/>
          </a:prstGeom>
        </p:spPr>
      </p:pic>
    </p:spTree>
    <p:extLst>
      <p:ext uri="{BB962C8B-B14F-4D97-AF65-F5344CB8AC3E}">
        <p14:creationId xmlns:p14="http://schemas.microsoft.com/office/powerpoint/2010/main" val="31750198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42</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lvl="1" indent="0" algn="ctr">
              <a:lnSpc>
                <a:spcPts val="2800"/>
              </a:lnSpc>
              <a:spcBef>
                <a:spcPts val="0"/>
              </a:spcBef>
              <a:spcAft>
                <a:spcPts val="18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(Örnek Problem)</a:t>
            </a:r>
          </a:p>
          <a:p>
            <a:pPr marL="0" lvl="1" indent="0" algn="just">
              <a:lnSpc>
                <a:spcPts val="2800"/>
              </a:lnSpc>
              <a:spcBef>
                <a:spcPts val="0"/>
              </a:spcBef>
              <a:spcAft>
                <a:spcPts val="1800"/>
              </a:spcAft>
              <a:buNone/>
            </a:pPr>
            <a:r>
              <a:rPr lang="tr-TR" sz="2200" dirty="0">
                <a:latin typeface="Times New Roman" panose="02020603050405020304" pitchFamily="18" charset="0"/>
                <a:cs typeface="Times New Roman" panose="02020603050405020304" pitchFamily="18" charset="0"/>
              </a:rPr>
              <a:t>Çıkan sonuçlar, sonuç kümesinin kesilmiş (</a:t>
            </a:r>
            <a:r>
              <a:rPr lang="tr-TR" sz="2200" dirty="0" err="1">
                <a:latin typeface="Times New Roman" panose="02020603050405020304" pitchFamily="18" charset="0"/>
                <a:cs typeface="Times New Roman" panose="02020603050405020304" pitchFamily="18" charset="0"/>
              </a:rPr>
              <a:t>clipped</a:t>
            </a:r>
            <a:r>
              <a:rPr lang="tr-TR" sz="2200" dirty="0">
                <a:latin typeface="Times New Roman" panose="02020603050405020304" pitchFamily="18" charset="0"/>
                <a:cs typeface="Times New Roman" panose="02020603050405020304" pitchFamily="18" charset="0"/>
              </a:rPr>
              <a:t>) veya ölçeklenmiş (</a:t>
            </a:r>
            <a:r>
              <a:rPr lang="tr-TR" sz="2200" dirty="0" err="1">
                <a:latin typeface="Times New Roman" panose="02020603050405020304" pitchFamily="18" charset="0"/>
                <a:cs typeface="Times New Roman" panose="02020603050405020304" pitchFamily="18" charset="0"/>
              </a:rPr>
              <a:t>scaled</a:t>
            </a:r>
            <a:r>
              <a:rPr lang="tr-TR" sz="2200" dirty="0">
                <a:latin typeface="Times New Roman" panose="02020603050405020304" pitchFamily="18" charset="0"/>
                <a:cs typeface="Times New Roman" panose="02020603050405020304" pitchFamily="18" charset="0"/>
              </a:rPr>
              <a:t>) hali olarak görünürler.</a:t>
            </a:r>
          </a:p>
        </p:txBody>
      </p:sp>
      <p:pic>
        <p:nvPicPr>
          <p:cNvPr id="5" name="Resim 4">
            <a:extLst>
              <a:ext uri="{FF2B5EF4-FFF2-40B4-BE49-F238E27FC236}">
                <a16:creationId xmlns:a16="http://schemas.microsoft.com/office/drawing/2014/main" id="{F0331F9A-024F-F3B4-D342-D5B64C898B29}"/>
              </a:ext>
            </a:extLst>
          </p:cNvPr>
          <p:cNvPicPr>
            <a:picLocks noChangeAspect="1"/>
          </p:cNvPicPr>
          <p:nvPr/>
        </p:nvPicPr>
        <p:blipFill>
          <a:blip r:embed="rId3"/>
          <a:stretch>
            <a:fillRect/>
          </a:stretch>
        </p:blipFill>
        <p:spPr>
          <a:xfrm>
            <a:off x="2914216" y="2277344"/>
            <a:ext cx="6312911" cy="3317658"/>
          </a:xfrm>
          <a:prstGeom prst="rect">
            <a:avLst/>
          </a:prstGeom>
        </p:spPr>
      </p:pic>
    </p:spTree>
    <p:extLst>
      <p:ext uri="{BB962C8B-B14F-4D97-AF65-F5344CB8AC3E}">
        <p14:creationId xmlns:p14="http://schemas.microsoft.com/office/powerpoint/2010/main" val="2844240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43</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lvl="1" indent="0" algn="ctr">
              <a:lnSpc>
                <a:spcPts val="2800"/>
              </a:lnSpc>
              <a:spcBef>
                <a:spcPts val="0"/>
              </a:spcBef>
              <a:spcAft>
                <a:spcPts val="18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(Örnek Problem) </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Kesilmiş hali ( </a:t>
            </a:r>
            <a:r>
              <a:rPr lang="tr-TR" sz="2200" dirty="0" err="1">
                <a:latin typeface="Times New Roman" panose="02020603050405020304" pitchFamily="18" charset="0"/>
                <a:cs typeface="Times New Roman" panose="02020603050405020304" pitchFamily="18" charset="0"/>
              </a:rPr>
              <a:t>clipped</a:t>
            </a:r>
            <a:r>
              <a:rPr lang="tr-TR" sz="2200" dirty="0">
                <a:latin typeface="Times New Roman" panose="02020603050405020304" pitchFamily="18" charset="0"/>
                <a:cs typeface="Times New Roman" panose="02020603050405020304" pitchFamily="18" charset="0"/>
              </a:rPr>
              <a:t> ) orijinal üyelik fonksiyonunu değiştiren bir yapıya sahiptir, bu şekilde uygulandığında bilgi kaybına sebep olur. </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Ölçeklenmiş hali ( </a:t>
            </a:r>
            <a:r>
              <a:rPr lang="tr-TR" sz="2200" dirty="0" err="1">
                <a:latin typeface="Times New Roman" panose="02020603050405020304" pitchFamily="18" charset="0"/>
                <a:cs typeface="Times New Roman" panose="02020603050405020304" pitchFamily="18" charset="0"/>
              </a:rPr>
              <a:t>scaled</a:t>
            </a:r>
            <a:r>
              <a:rPr lang="tr-TR" sz="2200" dirty="0">
                <a:latin typeface="Times New Roman" panose="02020603050405020304" pitchFamily="18" charset="0"/>
                <a:cs typeface="Times New Roman" panose="02020603050405020304" pitchFamily="18" charset="0"/>
              </a:rPr>
              <a:t> ) çıkan sonucun orijinal üyelik fonksiyonuna uyarlanmış halidir. Buradaki bilgi kaybı daha azdır ve bulanık mantıkta yaygınca kullanılır.</a:t>
            </a:r>
          </a:p>
        </p:txBody>
      </p:sp>
    </p:spTree>
    <p:extLst>
      <p:ext uri="{BB962C8B-B14F-4D97-AF65-F5344CB8AC3E}">
        <p14:creationId xmlns:p14="http://schemas.microsoft.com/office/powerpoint/2010/main" val="9339528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44</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lvl="1" indent="0" algn="ctr">
              <a:lnSpc>
                <a:spcPts val="2800"/>
              </a:lnSpc>
              <a:spcBef>
                <a:spcPts val="0"/>
              </a:spcBef>
              <a:spcAft>
                <a:spcPts val="18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(Örnek Problem) </a:t>
            </a:r>
          </a:p>
          <a:p>
            <a:pPr marL="0" lvl="1" indent="0" algn="ctr">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Kuralların Uygulanıp Bulanık Sonuç Elde Edilmesi</a:t>
            </a:r>
          </a:p>
          <a:p>
            <a:pPr marL="342900" lvl="1" indent="-342900">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Bütün kuralların oluşturduğu birleştirildiğinde ortaya yeni bir üyelik çıkar .</a:t>
            </a:r>
          </a:p>
        </p:txBody>
      </p:sp>
      <p:pic>
        <p:nvPicPr>
          <p:cNvPr id="5" name="Resim 4">
            <a:extLst>
              <a:ext uri="{FF2B5EF4-FFF2-40B4-BE49-F238E27FC236}">
                <a16:creationId xmlns:a16="http://schemas.microsoft.com/office/drawing/2014/main" id="{9C45646E-BD9C-BAAE-252C-6DCE5B9826F1}"/>
              </a:ext>
            </a:extLst>
          </p:cNvPr>
          <p:cNvPicPr>
            <a:picLocks noChangeAspect="1"/>
          </p:cNvPicPr>
          <p:nvPr/>
        </p:nvPicPr>
        <p:blipFill>
          <a:blip r:embed="rId3"/>
          <a:stretch>
            <a:fillRect/>
          </a:stretch>
        </p:blipFill>
        <p:spPr>
          <a:xfrm>
            <a:off x="2207203" y="2507381"/>
            <a:ext cx="7382516" cy="3566973"/>
          </a:xfrm>
          <a:prstGeom prst="rect">
            <a:avLst/>
          </a:prstGeom>
        </p:spPr>
      </p:pic>
    </p:spTree>
    <p:extLst>
      <p:ext uri="{BB962C8B-B14F-4D97-AF65-F5344CB8AC3E}">
        <p14:creationId xmlns:p14="http://schemas.microsoft.com/office/powerpoint/2010/main" val="19349352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45</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lvl="1" indent="0" algn="ctr">
              <a:lnSpc>
                <a:spcPts val="2800"/>
              </a:lnSpc>
              <a:spcBef>
                <a:spcPts val="0"/>
              </a:spcBef>
              <a:spcAft>
                <a:spcPts val="18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(Örnek Problem) </a:t>
            </a:r>
          </a:p>
          <a:p>
            <a:pPr marL="0" lvl="1" indent="0" algn="ctr">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Bulanık Sonucun Sayısal Sonuca Dönüştürülmesi (</a:t>
            </a:r>
            <a:r>
              <a:rPr lang="tr-TR" sz="2200" b="1" dirty="0" err="1">
                <a:latin typeface="Times New Roman" panose="02020603050405020304" pitchFamily="18" charset="0"/>
                <a:cs typeface="Times New Roman" panose="02020603050405020304" pitchFamily="18" charset="0"/>
              </a:rPr>
              <a:t>Defuzzification</a:t>
            </a:r>
            <a:r>
              <a:rPr lang="tr-TR" sz="2200" b="1" dirty="0">
                <a:latin typeface="Times New Roman" panose="02020603050405020304" pitchFamily="18" charset="0"/>
                <a:cs typeface="Times New Roman" panose="02020603050405020304" pitchFamily="18" charset="0"/>
              </a:rPr>
              <a:t>)</a:t>
            </a:r>
          </a:p>
          <a:p>
            <a:pPr marL="0" lvl="1" indent="0" algn="just">
              <a:lnSpc>
                <a:spcPts val="2800"/>
              </a:lnSpc>
              <a:spcBef>
                <a:spcPts val="0"/>
              </a:spcBef>
              <a:spcAft>
                <a:spcPts val="1800"/>
              </a:spcAft>
              <a:buNone/>
            </a:pPr>
            <a:r>
              <a:rPr lang="tr-TR" sz="2200" dirty="0">
                <a:latin typeface="Times New Roman" panose="02020603050405020304" pitchFamily="18" charset="0"/>
                <a:cs typeface="Times New Roman" panose="02020603050405020304" pitchFamily="18" charset="0"/>
              </a:rPr>
              <a:t>COG (</a:t>
            </a:r>
            <a:r>
              <a:rPr lang="tr-TR" sz="2200" dirty="0" err="1">
                <a:latin typeface="Times New Roman" panose="02020603050405020304" pitchFamily="18" charset="0"/>
                <a:cs typeface="Times New Roman" panose="02020603050405020304" pitchFamily="18" charset="0"/>
              </a:rPr>
              <a:t>center</a:t>
            </a:r>
            <a:r>
              <a:rPr lang="tr-TR" sz="2200" dirty="0">
                <a:latin typeface="Times New Roman" panose="02020603050405020304" pitchFamily="18" charset="0"/>
                <a:cs typeface="Times New Roman" panose="02020603050405020304" pitchFamily="18" charset="0"/>
              </a:rPr>
              <a:t> of </a:t>
            </a:r>
            <a:r>
              <a:rPr lang="tr-TR" sz="2200" dirty="0" err="1">
                <a:latin typeface="Times New Roman" panose="02020603050405020304" pitchFamily="18" charset="0"/>
                <a:cs typeface="Times New Roman" panose="02020603050405020304" pitchFamily="18" charset="0"/>
              </a:rPr>
              <a:t>gravity</a:t>
            </a:r>
            <a:r>
              <a:rPr lang="tr-TR" sz="2200" dirty="0">
                <a:latin typeface="Times New Roman" panose="02020603050405020304" pitchFamily="18" charset="0"/>
                <a:cs typeface="Times New Roman" panose="02020603050405020304" pitchFamily="18" charset="0"/>
              </a:rPr>
              <a:t>-Ağırlık Merkezi) yaklaşımı kullanılır.</a:t>
            </a:r>
          </a:p>
          <a:p>
            <a:pPr marL="0" lvl="1" indent="0" algn="just">
              <a:lnSpc>
                <a:spcPts val="2800"/>
              </a:lnSpc>
              <a:spcBef>
                <a:spcPts val="0"/>
              </a:spcBef>
              <a:spcAft>
                <a:spcPts val="1800"/>
              </a:spcAft>
              <a:buNone/>
            </a:pPr>
            <a:endParaRPr lang="tr-TR" sz="2200" dirty="0">
              <a:latin typeface="Times New Roman" panose="02020603050405020304" pitchFamily="18" charset="0"/>
              <a:cs typeface="Times New Roman" panose="02020603050405020304" pitchFamily="18" charset="0"/>
            </a:endParaRPr>
          </a:p>
        </p:txBody>
      </p:sp>
      <p:pic>
        <p:nvPicPr>
          <p:cNvPr id="6" name="Resim 5">
            <a:extLst>
              <a:ext uri="{FF2B5EF4-FFF2-40B4-BE49-F238E27FC236}">
                <a16:creationId xmlns:a16="http://schemas.microsoft.com/office/drawing/2014/main" id="{1F380D23-665F-2216-7494-8C2EEA9AACD7}"/>
              </a:ext>
            </a:extLst>
          </p:cNvPr>
          <p:cNvPicPr>
            <a:picLocks noChangeAspect="1"/>
          </p:cNvPicPr>
          <p:nvPr/>
        </p:nvPicPr>
        <p:blipFill>
          <a:blip r:embed="rId3"/>
          <a:stretch>
            <a:fillRect/>
          </a:stretch>
        </p:blipFill>
        <p:spPr>
          <a:xfrm>
            <a:off x="1819275" y="2407229"/>
            <a:ext cx="8553450" cy="3667125"/>
          </a:xfrm>
          <a:prstGeom prst="rect">
            <a:avLst/>
          </a:prstGeom>
        </p:spPr>
      </p:pic>
    </p:spTree>
    <p:extLst>
      <p:ext uri="{BB962C8B-B14F-4D97-AF65-F5344CB8AC3E}">
        <p14:creationId xmlns:p14="http://schemas.microsoft.com/office/powerpoint/2010/main" val="14995158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46</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lvl="1" indent="0" algn="ctr">
              <a:lnSpc>
                <a:spcPts val="2800"/>
              </a:lnSpc>
              <a:spcBef>
                <a:spcPts val="0"/>
              </a:spcBef>
              <a:spcAft>
                <a:spcPts val="18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(Örnek Problem) </a:t>
            </a:r>
          </a:p>
          <a:p>
            <a:pPr marL="0" lvl="1" indent="0" algn="ctr">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Bulanık Sonucun Sayısal Sonuca Dönüştürülmesi (</a:t>
            </a:r>
            <a:r>
              <a:rPr lang="tr-TR" sz="2200" b="1" dirty="0" err="1">
                <a:latin typeface="Times New Roman" panose="02020603050405020304" pitchFamily="18" charset="0"/>
                <a:cs typeface="Times New Roman" panose="02020603050405020304" pitchFamily="18" charset="0"/>
              </a:rPr>
              <a:t>Defuzzification</a:t>
            </a:r>
            <a:r>
              <a:rPr lang="tr-TR" sz="2200" b="1" dirty="0">
                <a:latin typeface="Times New Roman" panose="02020603050405020304" pitchFamily="18" charset="0"/>
                <a:cs typeface="Times New Roman" panose="02020603050405020304" pitchFamily="18" charset="0"/>
              </a:rPr>
              <a:t>)</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Pratikte integral almak yerine belirli sayıda örnek nokta seçilerek, bu noktaların oluşturduğu çıktıların toplamı alınabilir.</a:t>
            </a:r>
          </a:p>
        </p:txBody>
      </p:sp>
      <p:pic>
        <p:nvPicPr>
          <p:cNvPr id="5" name="Resim 4">
            <a:extLst>
              <a:ext uri="{FF2B5EF4-FFF2-40B4-BE49-F238E27FC236}">
                <a16:creationId xmlns:a16="http://schemas.microsoft.com/office/drawing/2014/main" id="{0EB60B95-D20C-BABB-4D26-AB89DC5505BF}"/>
              </a:ext>
            </a:extLst>
          </p:cNvPr>
          <p:cNvPicPr>
            <a:picLocks noChangeAspect="1"/>
          </p:cNvPicPr>
          <p:nvPr/>
        </p:nvPicPr>
        <p:blipFill>
          <a:blip r:embed="rId3"/>
          <a:stretch>
            <a:fillRect/>
          </a:stretch>
        </p:blipFill>
        <p:spPr>
          <a:xfrm>
            <a:off x="2137064" y="2810465"/>
            <a:ext cx="7183368" cy="3600000"/>
          </a:xfrm>
          <a:prstGeom prst="rect">
            <a:avLst/>
          </a:prstGeom>
        </p:spPr>
      </p:pic>
    </p:spTree>
    <p:extLst>
      <p:ext uri="{BB962C8B-B14F-4D97-AF65-F5344CB8AC3E}">
        <p14:creationId xmlns:p14="http://schemas.microsoft.com/office/powerpoint/2010/main" val="14536802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47</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lvl="1" indent="0" algn="ctr">
              <a:lnSpc>
                <a:spcPts val="2800"/>
              </a:lnSpc>
              <a:spcBef>
                <a:spcPts val="0"/>
              </a:spcBef>
              <a:spcAft>
                <a:spcPts val="18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(Örnek Problem) </a:t>
            </a:r>
          </a:p>
        </p:txBody>
      </p:sp>
      <p:pic>
        <p:nvPicPr>
          <p:cNvPr id="6" name="Resim 5">
            <a:extLst>
              <a:ext uri="{FF2B5EF4-FFF2-40B4-BE49-F238E27FC236}">
                <a16:creationId xmlns:a16="http://schemas.microsoft.com/office/drawing/2014/main" id="{30788992-D14D-7F39-B726-C21EBD9D32EE}"/>
              </a:ext>
            </a:extLst>
          </p:cNvPr>
          <p:cNvPicPr>
            <a:picLocks noChangeAspect="1"/>
          </p:cNvPicPr>
          <p:nvPr/>
        </p:nvPicPr>
        <p:blipFill>
          <a:blip r:embed="rId3"/>
          <a:stretch>
            <a:fillRect/>
          </a:stretch>
        </p:blipFill>
        <p:spPr>
          <a:xfrm>
            <a:off x="2536174" y="1213475"/>
            <a:ext cx="6954717" cy="5508000"/>
          </a:xfrm>
          <a:prstGeom prst="rect">
            <a:avLst/>
          </a:prstGeom>
        </p:spPr>
      </p:pic>
    </p:spTree>
    <p:extLst>
      <p:ext uri="{BB962C8B-B14F-4D97-AF65-F5344CB8AC3E}">
        <p14:creationId xmlns:p14="http://schemas.microsoft.com/office/powerpoint/2010/main" val="23219188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48</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algn="just">
              <a:lnSpc>
                <a:spcPts val="2800"/>
              </a:lnSpc>
              <a:spcBef>
                <a:spcPts val="0"/>
              </a:spcBef>
              <a:spcAft>
                <a:spcPts val="1200"/>
              </a:spcAft>
            </a:pPr>
            <a:r>
              <a:rPr lang="tr-TR" sz="2200" b="1" dirty="0">
                <a:latin typeface="Times New Roman" panose="02020603050405020304" pitchFamily="18" charset="0"/>
                <a:cs typeface="Times New Roman" panose="02020603050405020304" pitchFamily="18" charset="0"/>
              </a:rPr>
              <a:t>Çıkarım Mekanizması: Larsen </a:t>
            </a:r>
            <a:r>
              <a:rPr lang="tr-TR" sz="2200" b="1" dirty="0" err="1">
                <a:latin typeface="Times New Roman" panose="02020603050405020304" pitchFamily="18" charset="0"/>
                <a:cs typeface="Times New Roman" panose="02020603050405020304" pitchFamily="18" charset="0"/>
              </a:rPr>
              <a:t>Max</a:t>
            </a:r>
            <a:r>
              <a:rPr lang="tr-TR" sz="2200" b="1" dirty="0">
                <a:latin typeface="Times New Roman" panose="02020603050405020304" pitchFamily="18" charset="0"/>
                <a:cs typeface="Times New Roman" panose="02020603050405020304" pitchFamily="18" charset="0"/>
              </a:rPr>
              <a:t>-Çarpım Tekniği</a:t>
            </a:r>
          </a:p>
          <a:p>
            <a:pPr marL="0" lvl="1" indent="0" algn="just">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Örnek:</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Bu örnekte, Larsen’in </a:t>
            </a:r>
            <a:r>
              <a:rPr lang="tr-TR" sz="2200" dirty="0" err="1">
                <a:latin typeface="Times New Roman" panose="02020603050405020304" pitchFamily="18" charset="0"/>
                <a:cs typeface="Times New Roman" panose="02020603050405020304" pitchFamily="18" charset="0"/>
              </a:rPr>
              <a:t>Max</a:t>
            </a:r>
            <a:r>
              <a:rPr lang="tr-TR" sz="2200" dirty="0">
                <a:latin typeface="Times New Roman" panose="02020603050405020304" pitchFamily="18" charset="0"/>
                <a:cs typeface="Times New Roman" panose="02020603050405020304" pitchFamily="18" charset="0"/>
              </a:rPr>
              <a:t>-çarpım çıkarım tekniğine göre bileşim işlemi sonuçlarının nasıl olduğu gösterilmektedir.</a:t>
            </a:r>
          </a:p>
          <a:p>
            <a:pPr marL="342900" lvl="1" indent="-342900" algn="just">
              <a:lnSpc>
                <a:spcPts val="2800"/>
              </a:lnSpc>
              <a:spcBef>
                <a:spcPts val="0"/>
              </a:spcBef>
              <a:spcAft>
                <a:spcPts val="1800"/>
              </a:spcAft>
            </a:pPr>
            <a:r>
              <a:rPr lang="tr-TR" sz="2200" dirty="0" err="1">
                <a:latin typeface="Times New Roman" panose="02020603050405020304" pitchFamily="18" charset="0"/>
                <a:cs typeface="Times New Roman" panose="02020603050405020304" pitchFamily="18" charset="0"/>
              </a:rPr>
              <a:t>Max</a:t>
            </a:r>
            <a:r>
              <a:rPr lang="tr-TR" sz="2200" dirty="0">
                <a:latin typeface="Times New Roman" panose="02020603050405020304" pitchFamily="18" charset="0"/>
                <a:cs typeface="Times New Roman" panose="02020603050405020304" pitchFamily="18" charset="0"/>
              </a:rPr>
              <a:t>-çarpım anlamlandırma tekniğine göre bir dizi kural için tüm kuralların toplam çıktı değeri şöyledir.</a:t>
            </a:r>
          </a:p>
          <a:p>
            <a:pPr marL="0" lvl="1" indent="0" algn="just">
              <a:lnSpc>
                <a:spcPts val="2800"/>
              </a:lnSpc>
              <a:spcBef>
                <a:spcPts val="0"/>
              </a:spcBef>
              <a:spcAft>
                <a:spcPts val="1800"/>
              </a:spcAft>
              <a:buNone/>
            </a:pPr>
            <a:r>
              <a:rPr lang="tr-TR" sz="2200" dirty="0">
                <a:latin typeface="Times New Roman" panose="02020603050405020304" pitchFamily="18" charset="0"/>
                <a:cs typeface="Times New Roman" panose="02020603050405020304" pitchFamily="18" charset="0"/>
              </a:rPr>
              <a:t> </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Bunun sonucunda oluşan şekil bir sonraki yansıda gösterilmiştir.</a:t>
            </a:r>
          </a:p>
          <a:p>
            <a:pPr marL="0" lvl="1" indent="0" algn="just">
              <a:lnSpc>
                <a:spcPts val="2800"/>
              </a:lnSpc>
              <a:spcBef>
                <a:spcPts val="0"/>
              </a:spcBef>
              <a:spcAft>
                <a:spcPts val="1800"/>
              </a:spcAft>
              <a:buNone/>
            </a:pPr>
            <a:endParaRPr lang="tr-TR" sz="2200" dirty="0">
              <a:latin typeface="Times New Roman" panose="02020603050405020304" pitchFamily="18" charset="0"/>
              <a:cs typeface="Times New Roman" panose="02020603050405020304" pitchFamily="18" charset="0"/>
            </a:endParaRPr>
          </a:p>
        </p:txBody>
      </p:sp>
      <p:pic>
        <p:nvPicPr>
          <p:cNvPr id="8" name="Resim 7">
            <a:extLst>
              <a:ext uri="{FF2B5EF4-FFF2-40B4-BE49-F238E27FC236}">
                <a16:creationId xmlns:a16="http://schemas.microsoft.com/office/drawing/2014/main" id="{38BA5C16-2624-A554-82F3-4EC37E9F9E12}"/>
              </a:ext>
            </a:extLst>
          </p:cNvPr>
          <p:cNvPicPr>
            <a:picLocks noChangeAspect="1"/>
          </p:cNvPicPr>
          <p:nvPr/>
        </p:nvPicPr>
        <p:blipFill>
          <a:blip r:embed="rId3"/>
          <a:stretch>
            <a:fillRect/>
          </a:stretch>
        </p:blipFill>
        <p:spPr>
          <a:xfrm>
            <a:off x="1982617" y="3604352"/>
            <a:ext cx="8239069" cy="569521"/>
          </a:xfrm>
          <a:prstGeom prst="rect">
            <a:avLst/>
          </a:prstGeom>
        </p:spPr>
      </p:pic>
    </p:spTree>
    <p:extLst>
      <p:ext uri="{BB962C8B-B14F-4D97-AF65-F5344CB8AC3E}">
        <p14:creationId xmlns:p14="http://schemas.microsoft.com/office/powerpoint/2010/main" val="11054435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49</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algn="just">
              <a:lnSpc>
                <a:spcPts val="2800"/>
              </a:lnSpc>
              <a:spcBef>
                <a:spcPts val="0"/>
              </a:spcBef>
              <a:spcAft>
                <a:spcPts val="1200"/>
              </a:spcAft>
            </a:pPr>
            <a:r>
              <a:rPr lang="tr-TR" sz="2200" b="1" dirty="0">
                <a:latin typeface="Times New Roman" panose="02020603050405020304" pitchFamily="18" charset="0"/>
                <a:cs typeface="Times New Roman" panose="02020603050405020304" pitchFamily="18" charset="0"/>
              </a:rPr>
              <a:t>Çıkarım Mekanizması:</a:t>
            </a:r>
          </a:p>
          <a:p>
            <a:pPr marL="0" lvl="1" indent="0" algn="just">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Örnek: Larsen’in </a:t>
            </a:r>
            <a:r>
              <a:rPr lang="tr-TR" sz="2200" b="1" dirty="0" err="1">
                <a:latin typeface="Times New Roman" panose="02020603050405020304" pitchFamily="18" charset="0"/>
                <a:cs typeface="Times New Roman" panose="02020603050405020304" pitchFamily="18" charset="0"/>
              </a:rPr>
              <a:t>Max</a:t>
            </a:r>
            <a:r>
              <a:rPr lang="tr-TR" sz="2200" b="1" dirty="0">
                <a:latin typeface="Times New Roman" panose="02020603050405020304" pitchFamily="18" charset="0"/>
                <a:cs typeface="Times New Roman" panose="02020603050405020304" pitchFamily="18" charset="0"/>
              </a:rPr>
              <a:t>-çarpım çıkarım tekniği</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Bu örnekte, Larsen’in </a:t>
            </a:r>
            <a:r>
              <a:rPr lang="tr-TR" sz="2200" dirty="0" err="1">
                <a:latin typeface="Times New Roman" panose="02020603050405020304" pitchFamily="18" charset="0"/>
                <a:cs typeface="Times New Roman" panose="02020603050405020304" pitchFamily="18" charset="0"/>
              </a:rPr>
              <a:t>Max</a:t>
            </a:r>
            <a:r>
              <a:rPr lang="tr-TR" sz="2200" dirty="0">
                <a:latin typeface="Times New Roman" panose="02020603050405020304" pitchFamily="18" charset="0"/>
                <a:cs typeface="Times New Roman" panose="02020603050405020304" pitchFamily="18" charset="0"/>
              </a:rPr>
              <a:t>-çarpım çıkarım tekniğine göre bileşim işlemi sonuçlarının nasıl olduğu gösterilmektedir. </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Her bir giriş değeri, ait olduğu üyelik işlevindeki üyelik derecesine bağlı olarak ilgili bulanık kümeyi yeniden ölçeklendirir. </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Çıkış değeri, tüm girişler için yeniden ölçeklendirilmiş bulanık kümeler içerisindeki maksimum değer alınarak bulunur. </a:t>
            </a:r>
          </a:p>
          <a:p>
            <a:pPr marL="0" lvl="1" indent="0" algn="just">
              <a:lnSpc>
                <a:spcPts val="2800"/>
              </a:lnSpc>
              <a:spcBef>
                <a:spcPts val="0"/>
              </a:spcBef>
              <a:spcAft>
                <a:spcPts val="1800"/>
              </a:spcAft>
              <a:buNone/>
            </a:pPr>
            <a:endParaRPr lang="tr-TR"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9856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Denetim Sisteminin Konfigürasyonu</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5</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981075"/>
            <a:ext cx="10515600" cy="4895850"/>
          </a:xfrm>
        </p:spPr>
        <p:txBody>
          <a:bodyPr>
            <a:noAutofit/>
          </a:bodyPr>
          <a:lstStyle/>
          <a:p>
            <a:pPr>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Temel olarak, bulanık mantık denetleyicisi, herhangi tipik bir denetleyiciye benzer şekilde denetim sistemi konfigürasyonunda yer alır.</a:t>
            </a:r>
          </a:p>
          <a:p>
            <a:pPr>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Sistemdeki hatayı hesaplayarak, konum, sıcaklık, hız gibi denetlenecek değişkenleri ayarlamak için kullanılır.</a:t>
            </a:r>
          </a:p>
          <a:p>
            <a:pPr>
              <a:lnSpc>
                <a:spcPts val="2800"/>
              </a:lnSpc>
              <a:spcBef>
                <a:spcPts val="0"/>
              </a:spcBef>
              <a:spcAft>
                <a:spcPts val="1200"/>
              </a:spcAft>
            </a:pPr>
            <a:r>
              <a:rPr lang="tr-TR" sz="2200" b="1" dirty="0">
                <a:latin typeface="Times New Roman" panose="02020603050405020304" pitchFamily="18" charset="0"/>
                <a:cs typeface="Times New Roman" panose="02020603050405020304" pitchFamily="18" charset="0"/>
              </a:rPr>
              <a:t>Bir bulanık mantık denetleyicisinin tasarımında bilinmesi gereken temel faktörler şunlardır:</a:t>
            </a:r>
          </a:p>
          <a:p>
            <a:pPr lvl="1">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Gerçek giriş ve çıkışlar ve bunların evrensel kümeleri, yani her bir değişkenin alması muhtemel değerler aralığı.</a:t>
            </a:r>
          </a:p>
          <a:p>
            <a:pPr lvl="1">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Giriş ve çıkış değişkenlerinin ölçekleme faktörleri.</a:t>
            </a:r>
          </a:p>
          <a:p>
            <a:pPr lvl="1">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Her bir giriş ve çıkış değişkenleri için bulanık değerlerin kurulmasında kullanılacak bulanık üyelik fonksiyonları</a:t>
            </a:r>
          </a:p>
          <a:p>
            <a:pPr lvl="1">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Bulanık kontrol kuralları tabanı</a:t>
            </a:r>
          </a:p>
        </p:txBody>
      </p:sp>
    </p:spTree>
    <p:extLst>
      <p:ext uri="{BB962C8B-B14F-4D97-AF65-F5344CB8AC3E}">
        <p14:creationId xmlns:p14="http://schemas.microsoft.com/office/powerpoint/2010/main" val="24995102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50</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algn="just">
              <a:lnSpc>
                <a:spcPts val="2800"/>
              </a:lnSpc>
              <a:spcBef>
                <a:spcPts val="0"/>
              </a:spcBef>
              <a:spcAft>
                <a:spcPts val="1200"/>
              </a:spcAft>
            </a:pPr>
            <a:r>
              <a:rPr lang="tr-TR" sz="2200" b="1" dirty="0">
                <a:latin typeface="Times New Roman" panose="02020603050405020304" pitchFamily="18" charset="0"/>
                <a:cs typeface="Times New Roman" panose="02020603050405020304" pitchFamily="18" charset="0"/>
              </a:rPr>
              <a:t>Larsen’in </a:t>
            </a:r>
            <a:r>
              <a:rPr lang="tr-TR" sz="2200" b="1" dirty="0" err="1">
                <a:latin typeface="Times New Roman" panose="02020603050405020304" pitchFamily="18" charset="0"/>
                <a:cs typeface="Times New Roman" panose="02020603050405020304" pitchFamily="18" charset="0"/>
              </a:rPr>
              <a:t>Max</a:t>
            </a:r>
            <a:r>
              <a:rPr lang="tr-TR" sz="2200" b="1" dirty="0">
                <a:latin typeface="Times New Roman" panose="02020603050405020304" pitchFamily="18" charset="0"/>
                <a:cs typeface="Times New Roman" panose="02020603050405020304" pitchFamily="18" charset="0"/>
              </a:rPr>
              <a:t>-Çarpım Çıkarım Tekniği</a:t>
            </a:r>
            <a:endParaRPr lang="tr-TR" sz="2200" dirty="0">
              <a:latin typeface="Times New Roman" panose="02020603050405020304" pitchFamily="18" charset="0"/>
              <a:cs typeface="Times New Roman" panose="02020603050405020304" pitchFamily="18" charset="0"/>
            </a:endParaRPr>
          </a:p>
        </p:txBody>
      </p:sp>
      <p:pic>
        <p:nvPicPr>
          <p:cNvPr id="6" name="Resim 5">
            <a:extLst>
              <a:ext uri="{FF2B5EF4-FFF2-40B4-BE49-F238E27FC236}">
                <a16:creationId xmlns:a16="http://schemas.microsoft.com/office/drawing/2014/main" id="{2DD886B1-B558-70A6-6F5C-499B6EA259C3}"/>
              </a:ext>
            </a:extLst>
          </p:cNvPr>
          <p:cNvPicPr>
            <a:picLocks noChangeAspect="1"/>
          </p:cNvPicPr>
          <p:nvPr/>
        </p:nvPicPr>
        <p:blipFill>
          <a:blip r:embed="rId3"/>
          <a:stretch>
            <a:fillRect/>
          </a:stretch>
        </p:blipFill>
        <p:spPr>
          <a:xfrm>
            <a:off x="1759094" y="1386000"/>
            <a:ext cx="7671668" cy="5472000"/>
          </a:xfrm>
          <a:prstGeom prst="rect">
            <a:avLst/>
          </a:prstGeom>
        </p:spPr>
      </p:pic>
    </p:spTree>
    <p:extLst>
      <p:ext uri="{BB962C8B-B14F-4D97-AF65-F5344CB8AC3E}">
        <p14:creationId xmlns:p14="http://schemas.microsoft.com/office/powerpoint/2010/main" val="13041487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51</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algn="just">
              <a:lnSpc>
                <a:spcPts val="2800"/>
              </a:lnSpc>
              <a:spcBef>
                <a:spcPts val="0"/>
              </a:spcBef>
              <a:spcAft>
                <a:spcPts val="1200"/>
              </a:spcAft>
            </a:pPr>
            <a:r>
              <a:rPr lang="tr-TR" sz="2200" b="1" dirty="0">
                <a:latin typeface="Times New Roman" panose="02020603050405020304" pitchFamily="18" charset="0"/>
                <a:cs typeface="Times New Roman" panose="02020603050405020304" pitchFamily="18" charset="0"/>
              </a:rPr>
              <a:t>Larsen’in </a:t>
            </a:r>
            <a:r>
              <a:rPr lang="tr-TR" sz="2200" b="1" dirty="0" err="1">
                <a:latin typeface="Times New Roman" panose="02020603050405020304" pitchFamily="18" charset="0"/>
                <a:cs typeface="Times New Roman" panose="02020603050405020304" pitchFamily="18" charset="0"/>
              </a:rPr>
              <a:t>Max</a:t>
            </a:r>
            <a:r>
              <a:rPr lang="tr-TR" sz="2200" b="1" dirty="0">
                <a:latin typeface="Times New Roman" panose="02020603050405020304" pitchFamily="18" charset="0"/>
                <a:cs typeface="Times New Roman" panose="02020603050405020304" pitchFamily="18" charset="0"/>
              </a:rPr>
              <a:t>-Çarpım Çıkarım Tekniği</a:t>
            </a:r>
            <a:endParaRPr lang="tr-TR" sz="2200" dirty="0">
              <a:latin typeface="Times New Roman" panose="02020603050405020304" pitchFamily="18" charset="0"/>
              <a:cs typeface="Times New Roman" panose="02020603050405020304" pitchFamily="18" charset="0"/>
            </a:endParaRPr>
          </a:p>
        </p:txBody>
      </p:sp>
      <p:pic>
        <p:nvPicPr>
          <p:cNvPr id="5" name="Resim 4">
            <a:extLst>
              <a:ext uri="{FF2B5EF4-FFF2-40B4-BE49-F238E27FC236}">
                <a16:creationId xmlns:a16="http://schemas.microsoft.com/office/drawing/2014/main" id="{E0F19AC4-500E-F51A-967C-464E62859BC6}"/>
              </a:ext>
            </a:extLst>
          </p:cNvPr>
          <p:cNvPicPr>
            <a:picLocks noChangeAspect="1"/>
          </p:cNvPicPr>
          <p:nvPr/>
        </p:nvPicPr>
        <p:blipFill>
          <a:blip r:embed="rId3"/>
          <a:stretch>
            <a:fillRect/>
          </a:stretch>
        </p:blipFill>
        <p:spPr>
          <a:xfrm>
            <a:off x="2814637" y="1289050"/>
            <a:ext cx="6562725" cy="5067300"/>
          </a:xfrm>
          <a:prstGeom prst="rect">
            <a:avLst/>
          </a:prstGeom>
        </p:spPr>
      </p:pic>
    </p:spTree>
    <p:extLst>
      <p:ext uri="{BB962C8B-B14F-4D97-AF65-F5344CB8AC3E}">
        <p14:creationId xmlns:p14="http://schemas.microsoft.com/office/powerpoint/2010/main" val="12565647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52</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1200"/>
              </a:spcAft>
              <a:buNone/>
            </a:pPr>
            <a:r>
              <a:rPr lang="tr-TR" b="1" dirty="0" err="1">
                <a:latin typeface="Times New Roman" panose="02020603050405020304" pitchFamily="18" charset="0"/>
                <a:cs typeface="Times New Roman" panose="02020603050405020304" pitchFamily="18" charset="0"/>
              </a:rPr>
              <a:t>Sugeno</a:t>
            </a:r>
            <a:r>
              <a:rPr lang="tr-TR" b="1" dirty="0">
                <a:latin typeface="Times New Roman" panose="02020603050405020304" pitchFamily="18" charset="0"/>
                <a:cs typeface="Times New Roman" panose="02020603050405020304" pitchFamily="18" charset="0"/>
              </a:rPr>
              <a:t> Çıkarımı</a:t>
            </a:r>
          </a:p>
          <a:p>
            <a:pPr algn="just">
              <a:lnSpc>
                <a:spcPts val="2800"/>
              </a:lnSpc>
              <a:spcBef>
                <a:spcPts val="0"/>
              </a:spcBef>
              <a:spcAft>
                <a:spcPts val="1200"/>
              </a:spcAft>
            </a:pPr>
            <a:r>
              <a:rPr lang="tr-TR" sz="2400" dirty="0" err="1">
                <a:latin typeface="Times New Roman" panose="02020603050405020304" pitchFamily="18" charset="0"/>
                <a:cs typeface="Times New Roman" panose="02020603050405020304" pitchFamily="18" charset="0"/>
              </a:rPr>
              <a:t>Sugeno</a:t>
            </a:r>
            <a:r>
              <a:rPr lang="tr-TR" sz="2400" dirty="0">
                <a:latin typeface="Times New Roman" panose="02020603050405020304" pitchFamily="18" charset="0"/>
                <a:cs typeface="Times New Roman" panose="02020603050405020304" pitchFamily="18" charset="0"/>
              </a:rPr>
              <a:t> çıkarımı özellikle kontrol problemlerinde çokça tercih edilen çıkarım yöntemlerinden birisidir.</a:t>
            </a:r>
          </a:p>
          <a:p>
            <a:pPr algn="just">
              <a:lnSpc>
                <a:spcPts val="2800"/>
              </a:lnSpc>
              <a:spcBef>
                <a:spcPts val="0"/>
              </a:spcBef>
              <a:spcAft>
                <a:spcPts val="1200"/>
              </a:spcAft>
            </a:pPr>
            <a:r>
              <a:rPr lang="tr-TR" sz="2400" dirty="0" err="1">
                <a:latin typeface="Times New Roman" panose="02020603050405020304" pitchFamily="18" charset="0"/>
                <a:cs typeface="Times New Roman" panose="02020603050405020304" pitchFamily="18" charset="0"/>
              </a:rPr>
              <a:t>Sugeno</a:t>
            </a:r>
            <a:r>
              <a:rPr lang="tr-TR" sz="2400" dirty="0">
                <a:latin typeface="Times New Roman" panose="02020603050405020304" pitchFamily="18" charset="0"/>
                <a:cs typeface="Times New Roman" panose="02020603050405020304" pitchFamily="18" charset="0"/>
              </a:rPr>
              <a:t> çıkarımının </a:t>
            </a:r>
            <a:r>
              <a:rPr lang="tr-TR" sz="2400" dirty="0" err="1">
                <a:latin typeface="Times New Roman" panose="02020603050405020304" pitchFamily="18" charset="0"/>
                <a:cs typeface="Times New Roman" panose="02020603050405020304" pitchFamily="18" charset="0"/>
              </a:rPr>
              <a:t>Mamdani</a:t>
            </a:r>
            <a:r>
              <a:rPr lang="tr-TR" sz="2400" dirty="0">
                <a:latin typeface="Times New Roman" panose="02020603050405020304" pitchFamily="18" charset="0"/>
                <a:cs typeface="Times New Roman" panose="02020603050405020304" pitchFamily="18" charset="0"/>
              </a:rPr>
              <a:t> çıkarımından en büyük farkı: </a:t>
            </a:r>
            <a:r>
              <a:rPr lang="tr-TR" sz="2400" dirty="0" err="1">
                <a:latin typeface="Times New Roman" panose="02020603050405020304" pitchFamily="18" charset="0"/>
                <a:cs typeface="Times New Roman" panose="02020603050405020304" pitchFamily="18" charset="0"/>
              </a:rPr>
              <a:t>Mamdani</a:t>
            </a:r>
            <a:r>
              <a:rPr lang="tr-TR" sz="2400" dirty="0">
                <a:latin typeface="Times New Roman" panose="02020603050405020304" pitchFamily="18" charset="0"/>
                <a:cs typeface="Times New Roman" panose="02020603050405020304" pitchFamily="18" charset="0"/>
              </a:rPr>
              <a:t> çıkarımı bulanık değerlerle çıkış verirken, </a:t>
            </a:r>
            <a:r>
              <a:rPr lang="tr-TR" sz="2400" dirty="0" err="1">
                <a:latin typeface="Times New Roman" panose="02020603050405020304" pitchFamily="18" charset="0"/>
                <a:cs typeface="Times New Roman" panose="02020603050405020304" pitchFamily="18" charset="0"/>
              </a:rPr>
              <a:t>Sugeno</a:t>
            </a:r>
            <a:r>
              <a:rPr lang="tr-TR" sz="2400" dirty="0">
                <a:latin typeface="Times New Roman" panose="02020603050405020304" pitchFamily="18" charset="0"/>
                <a:cs typeface="Times New Roman" panose="02020603050405020304" pitchFamily="18" charset="0"/>
              </a:rPr>
              <a:t> çıkarımı </a:t>
            </a:r>
            <a:r>
              <a:rPr lang="tr-TR" sz="2400" b="1" dirty="0">
                <a:solidFill>
                  <a:schemeClr val="accent1"/>
                </a:solidFill>
                <a:latin typeface="Times New Roman" panose="02020603050405020304" pitchFamily="18" charset="0"/>
                <a:cs typeface="Times New Roman" panose="02020603050405020304" pitchFamily="18" charset="0"/>
              </a:rPr>
              <a:t>çıkış değerini bir fonksiyon şeklinde </a:t>
            </a:r>
            <a:r>
              <a:rPr lang="tr-TR" sz="2400" dirty="0">
                <a:latin typeface="Times New Roman" panose="02020603050405020304" pitchFamily="18" charset="0"/>
                <a:cs typeface="Times New Roman" panose="02020603050405020304" pitchFamily="18" charset="0"/>
              </a:rPr>
              <a:t>vermektedir. </a:t>
            </a:r>
          </a:p>
          <a:p>
            <a:pPr algn="just">
              <a:lnSpc>
                <a:spcPts val="2800"/>
              </a:lnSpc>
              <a:spcBef>
                <a:spcPts val="0"/>
              </a:spcBef>
              <a:spcAft>
                <a:spcPts val="1200"/>
              </a:spcAft>
            </a:pPr>
            <a:r>
              <a:rPr lang="tr-TR" sz="2400" dirty="0">
                <a:latin typeface="Times New Roman" panose="02020603050405020304" pitchFamily="18" charset="0"/>
                <a:cs typeface="Times New Roman" panose="02020603050405020304" pitchFamily="18" charset="0"/>
              </a:rPr>
              <a:t>Bu yüzden </a:t>
            </a:r>
            <a:r>
              <a:rPr lang="tr-TR" sz="2400" dirty="0" err="1">
                <a:latin typeface="Times New Roman" panose="02020603050405020304" pitchFamily="18" charset="0"/>
                <a:cs typeface="Times New Roman" panose="02020603050405020304" pitchFamily="18" charset="0"/>
              </a:rPr>
              <a:t>Sugeno</a:t>
            </a:r>
            <a:r>
              <a:rPr lang="tr-TR" sz="2400" dirty="0">
                <a:latin typeface="Times New Roman" panose="02020603050405020304" pitchFamily="18" charset="0"/>
                <a:cs typeface="Times New Roman" panose="02020603050405020304" pitchFamily="18" charset="0"/>
              </a:rPr>
              <a:t> çıkarımında durulaştırma işlemleri, genellikle ortalama hesaplamak kadar basit işlemlerdir.</a:t>
            </a:r>
          </a:p>
          <a:p>
            <a:pPr algn="just">
              <a:lnSpc>
                <a:spcPts val="2800"/>
              </a:lnSpc>
              <a:spcBef>
                <a:spcPts val="0"/>
              </a:spcBef>
              <a:spcAft>
                <a:spcPts val="1200"/>
              </a:spcAft>
            </a:pPr>
            <a:r>
              <a:rPr lang="tr-TR" sz="2400" dirty="0" err="1">
                <a:latin typeface="Times New Roman" panose="02020603050405020304" pitchFamily="18" charset="0"/>
                <a:cs typeface="Times New Roman" panose="02020603050405020304" pitchFamily="18" charset="0"/>
              </a:rPr>
              <a:t>Mamdani</a:t>
            </a:r>
            <a:r>
              <a:rPr lang="tr-TR" sz="2400" dirty="0">
                <a:latin typeface="Times New Roman" panose="02020603050405020304" pitchFamily="18" charset="0"/>
                <a:cs typeface="Times New Roman" panose="02020603050405020304" pitchFamily="18" charset="0"/>
              </a:rPr>
              <a:t> yönteminde, giriş değerlerinin yanında çıkış değeri de bir bulanık küme olarak tanımlanır. </a:t>
            </a:r>
          </a:p>
          <a:p>
            <a:pPr algn="just">
              <a:lnSpc>
                <a:spcPts val="2800"/>
              </a:lnSpc>
              <a:spcBef>
                <a:spcPts val="0"/>
              </a:spcBef>
              <a:spcAft>
                <a:spcPts val="1200"/>
              </a:spcAft>
            </a:pPr>
            <a:r>
              <a:rPr lang="tr-TR" sz="2400" dirty="0" err="1">
                <a:latin typeface="Times New Roman" panose="02020603050405020304" pitchFamily="18" charset="0"/>
                <a:cs typeface="Times New Roman" panose="02020603050405020304" pitchFamily="18" charset="0"/>
              </a:rPr>
              <a:t>Sugeno’da</a:t>
            </a:r>
            <a:r>
              <a:rPr lang="tr-TR" sz="2400" dirty="0">
                <a:latin typeface="Times New Roman" panose="02020603050405020304" pitchFamily="18" charset="0"/>
                <a:cs typeface="Times New Roman" panose="02020603050405020304" pitchFamily="18" charset="0"/>
              </a:rPr>
              <a:t> ise, girişler bulanık kümeler şeklinde olabilirken, çıkışın bir fonksiyon şeklinde (genellikle polinom) tanımlanmış olması gerekir.</a:t>
            </a:r>
          </a:p>
        </p:txBody>
      </p:sp>
    </p:spTree>
    <p:extLst>
      <p:ext uri="{BB962C8B-B14F-4D97-AF65-F5344CB8AC3E}">
        <p14:creationId xmlns:p14="http://schemas.microsoft.com/office/powerpoint/2010/main" val="42439186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53</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algn="just">
              <a:lnSpc>
                <a:spcPts val="2800"/>
              </a:lnSpc>
              <a:spcBef>
                <a:spcPts val="0"/>
              </a:spcBef>
              <a:spcAft>
                <a:spcPts val="1200"/>
              </a:spcAft>
            </a:pPr>
            <a:r>
              <a:rPr lang="tr-TR" sz="2200" b="1" dirty="0" err="1">
                <a:latin typeface="Times New Roman" panose="02020603050405020304" pitchFamily="18" charset="0"/>
                <a:cs typeface="Times New Roman" panose="02020603050405020304" pitchFamily="18" charset="0"/>
              </a:rPr>
              <a:t>Sugeno</a:t>
            </a:r>
            <a:r>
              <a:rPr lang="tr-TR" sz="2200" b="1" dirty="0">
                <a:latin typeface="Times New Roman" panose="02020603050405020304" pitchFamily="18" charset="0"/>
                <a:cs typeface="Times New Roman" panose="02020603050405020304" pitchFamily="18" charset="0"/>
              </a:rPr>
              <a:t> Çıkarımı:</a:t>
            </a:r>
          </a:p>
          <a:p>
            <a:pPr algn="just">
              <a:lnSpc>
                <a:spcPts val="2800"/>
              </a:lnSpc>
              <a:spcBef>
                <a:spcPts val="0"/>
              </a:spcBef>
              <a:spcAft>
                <a:spcPts val="1200"/>
              </a:spcAft>
            </a:pPr>
            <a:endParaRPr lang="tr-TR" sz="2200" b="1"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b="1"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b="1"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b="1"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b="1"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b="1"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b="1"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f(x , y) genellikle x ve y 'ye göre bir polinom fonksiyonudur</a:t>
            </a: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p:txBody>
      </p:sp>
      <p:pic>
        <p:nvPicPr>
          <p:cNvPr id="5" name="Resim 4">
            <a:extLst>
              <a:ext uri="{FF2B5EF4-FFF2-40B4-BE49-F238E27FC236}">
                <a16:creationId xmlns:a16="http://schemas.microsoft.com/office/drawing/2014/main" id="{221D8185-8CB0-614E-3662-5BCAD867FEDD}"/>
              </a:ext>
            </a:extLst>
          </p:cNvPr>
          <p:cNvPicPr>
            <a:picLocks noChangeAspect="1"/>
          </p:cNvPicPr>
          <p:nvPr/>
        </p:nvPicPr>
        <p:blipFill>
          <a:blip r:embed="rId3"/>
          <a:stretch>
            <a:fillRect/>
          </a:stretch>
        </p:blipFill>
        <p:spPr>
          <a:xfrm>
            <a:off x="1282844" y="1592555"/>
            <a:ext cx="9439275" cy="3171825"/>
          </a:xfrm>
          <a:prstGeom prst="rect">
            <a:avLst/>
          </a:prstGeom>
        </p:spPr>
      </p:pic>
    </p:spTree>
    <p:extLst>
      <p:ext uri="{BB962C8B-B14F-4D97-AF65-F5344CB8AC3E}">
        <p14:creationId xmlns:p14="http://schemas.microsoft.com/office/powerpoint/2010/main" val="11193430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54</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algn="just">
              <a:lnSpc>
                <a:spcPts val="2800"/>
              </a:lnSpc>
              <a:spcBef>
                <a:spcPts val="0"/>
              </a:spcBef>
              <a:spcAft>
                <a:spcPts val="1200"/>
              </a:spcAft>
            </a:pPr>
            <a:r>
              <a:rPr lang="tr-TR" sz="2200" b="1" dirty="0" err="1">
                <a:latin typeface="Times New Roman" panose="02020603050405020304" pitchFamily="18" charset="0"/>
                <a:cs typeface="Times New Roman" panose="02020603050405020304" pitchFamily="18" charset="0"/>
              </a:rPr>
              <a:t>Sugeno</a:t>
            </a:r>
            <a:r>
              <a:rPr lang="tr-TR" sz="2200" b="1" dirty="0">
                <a:latin typeface="Times New Roman" panose="02020603050405020304" pitchFamily="18" charset="0"/>
                <a:cs typeface="Times New Roman" panose="02020603050405020304" pitchFamily="18" charset="0"/>
              </a:rPr>
              <a:t> Çıkarımı: Örnekler</a:t>
            </a:r>
          </a:p>
          <a:p>
            <a:pPr algn="just">
              <a:lnSpc>
                <a:spcPts val="2800"/>
              </a:lnSpc>
              <a:spcBef>
                <a:spcPts val="0"/>
              </a:spcBef>
              <a:spcAft>
                <a:spcPts val="1200"/>
              </a:spcAft>
            </a:pPr>
            <a:endParaRPr lang="tr-TR" sz="2200" b="1"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b="1"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b="1"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b="1"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b="1"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b="1"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b="1"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p:txBody>
      </p:sp>
      <p:pic>
        <p:nvPicPr>
          <p:cNvPr id="6" name="Resim 5">
            <a:extLst>
              <a:ext uri="{FF2B5EF4-FFF2-40B4-BE49-F238E27FC236}">
                <a16:creationId xmlns:a16="http://schemas.microsoft.com/office/drawing/2014/main" id="{AC67030A-0060-8DEB-831C-8B824A475939}"/>
              </a:ext>
            </a:extLst>
          </p:cNvPr>
          <p:cNvPicPr>
            <a:picLocks noChangeAspect="1"/>
          </p:cNvPicPr>
          <p:nvPr/>
        </p:nvPicPr>
        <p:blipFill>
          <a:blip r:embed="rId3"/>
          <a:stretch>
            <a:fillRect/>
          </a:stretch>
        </p:blipFill>
        <p:spPr>
          <a:xfrm>
            <a:off x="1328737" y="1776412"/>
            <a:ext cx="9534525" cy="3305175"/>
          </a:xfrm>
          <a:prstGeom prst="rect">
            <a:avLst/>
          </a:prstGeom>
        </p:spPr>
      </p:pic>
    </p:spTree>
    <p:extLst>
      <p:ext uri="{BB962C8B-B14F-4D97-AF65-F5344CB8AC3E}">
        <p14:creationId xmlns:p14="http://schemas.microsoft.com/office/powerpoint/2010/main" val="34542979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55</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algn="just">
              <a:lnSpc>
                <a:spcPts val="2800"/>
              </a:lnSpc>
              <a:spcBef>
                <a:spcPts val="0"/>
              </a:spcBef>
              <a:spcAft>
                <a:spcPts val="1200"/>
              </a:spcAft>
            </a:pPr>
            <a:r>
              <a:rPr lang="tr-TR" sz="2200" b="1" dirty="0" err="1">
                <a:latin typeface="Times New Roman" panose="02020603050405020304" pitchFamily="18" charset="0"/>
                <a:cs typeface="Times New Roman" panose="02020603050405020304" pitchFamily="18" charset="0"/>
              </a:rPr>
              <a:t>Sugeno</a:t>
            </a:r>
            <a:r>
              <a:rPr lang="tr-TR" sz="2200" b="1" dirty="0">
                <a:latin typeface="Times New Roman" panose="02020603050405020304" pitchFamily="18" charset="0"/>
                <a:cs typeface="Times New Roman" panose="02020603050405020304" pitchFamily="18" charset="0"/>
              </a:rPr>
              <a:t> Çıkarımı:</a:t>
            </a: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Şekilde görüldüğü üzere: y1 ve y2 değerleri, oluşturulan çıkış fonksiyonlarının, giriş değerlerine göre ürettiği sonuçlardır. Daha sonra bu değerler, üyelik değerleri (w1 ve w2) de kullanılarak, durulaştırma işlemine geçilir ve çıkış değeri istenilen şekilde sistemden alınır.</a:t>
            </a:r>
          </a:p>
        </p:txBody>
      </p:sp>
      <p:pic>
        <p:nvPicPr>
          <p:cNvPr id="1026" name="Picture 2">
            <a:extLst>
              <a:ext uri="{FF2B5EF4-FFF2-40B4-BE49-F238E27FC236}">
                <a16:creationId xmlns:a16="http://schemas.microsoft.com/office/drawing/2014/main" id="{178F545F-6996-3BFB-4565-764C5B607E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177" y="2570485"/>
            <a:ext cx="7229043" cy="4006955"/>
          </a:xfrm>
          <a:prstGeom prst="rect">
            <a:avLst/>
          </a:prstGeom>
          <a:noFill/>
          <a:extLst>
            <a:ext uri="{909E8E84-426E-40DD-AFC4-6F175D3DCCD1}">
              <a14:hiddenFill xmlns:a14="http://schemas.microsoft.com/office/drawing/2010/main">
                <a:solidFill>
                  <a:srgbClr val="FFFFFF"/>
                </a:solidFill>
              </a14:hiddenFill>
            </a:ext>
          </a:extLst>
        </p:spPr>
      </p:pic>
      <p:pic>
        <p:nvPicPr>
          <p:cNvPr id="5" name="Resim 4">
            <a:extLst>
              <a:ext uri="{FF2B5EF4-FFF2-40B4-BE49-F238E27FC236}">
                <a16:creationId xmlns:a16="http://schemas.microsoft.com/office/drawing/2014/main" id="{F6D60053-89E8-EF95-3A3D-AC3AB778185B}"/>
              </a:ext>
            </a:extLst>
          </p:cNvPr>
          <p:cNvPicPr>
            <a:picLocks noChangeAspect="1"/>
          </p:cNvPicPr>
          <p:nvPr/>
        </p:nvPicPr>
        <p:blipFill>
          <a:blip r:embed="rId4"/>
          <a:stretch>
            <a:fillRect/>
          </a:stretch>
        </p:blipFill>
        <p:spPr>
          <a:xfrm>
            <a:off x="8610600" y="2778844"/>
            <a:ext cx="3334301" cy="2268000"/>
          </a:xfrm>
          <a:prstGeom prst="rect">
            <a:avLst/>
          </a:prstGeom>
        </p:spPr>
      </p:pic>
    </p:spTree>
    <p:extLst>
      <p:ext uri="{BB962C8B-B14F-4D97-AF65-F5344CB8AC3E}">
        <p14:creationId xmlns:p14="http://schemas.microsoft.com/office/powerpoint/2010/main" val="9451883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56</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1200"/>
              </a:spcAft>
              <a:buNone/>
            </a:pPr>
            <a:r>
              <a:rPr lang="tr-TR" sz="2200" b="1" dirty="0" err="1">
                <a:latin typeface="Times New Roman" panose="02020603050405020304" pitchFamily="18" charset="0"/>
                <a:cs typeface="Times New Roman" panose="02020603050405020304" pitchFamily="18" charset="0"/>
              </a:rPr>
              <a:t>Sugeno</a:t>
            </a:r>
            <a:r>
              <a:rPr lang="tr-TR" sz="2200" b="1" dirty="0">
                <a:latin typeface="Times New Roman" panose="02020603050405020304" pitchFamily="18" charset="0"/>
                <a:cs typeface="Times New Roman" panose="02020603050405020304" pitchFamily="18" charset="0"/>
              </a:rPr>
              <a:t> Çıkarımı</a:t>
            </a:r>
          </a:p>
        </p:txBody>
      </p:sp>
      <p:pic>
        <p:nvPicPr>
          <p:cNvPr id="6" name="Resim 5">
            <a:extLst>
              <a:ext uri="{FF2B5EF4-FFF2-40B4-BE49-F238E27FC236}">
                <a16:creationId xmlns:a16="http://schemas.microsoft.com/office/drawing/2014/main" id="{D0EA4549-93A1-62DE-FF13-A12B62EE33A3}"/>
              </a:ext>
            </a:extLst>
          </p:cNvPr>
          <p:cNvPicPr>
            <a:picLocks noChangeAspect="1"/>
          </p:cNvPicPr>
          <p:nvPr/>
        </p:nvPicPr>
        <p:blipFill>
          <a:blip r:embed="rId3"/>
          <a:stretch>
            <a:fillRect/>
          </a:stretch>
        </p:blipFill>
        <p:spPr>
          <a:xfrm>
            <a:off x="2014537" y="1441450"/>
            <a:ext cx="8162925" cy="4914900"/>
          </a:xfrm>
          <a:prstGeom prst="rect">
            <a:avLst/>
          </a:prstGeom>
        </p:spPr>
      </p:pic>
    </p:spTree>
    <p:extLst>
      <p:ext uri="{BB962C8B-B14F-4D97-AF65-F5344CB8AC3E}">
        <p14:creationId xmlns:p14="http://schemas.microsoft.com/office/powerpoint/2010/main" val="5953305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57</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1200"/>
              </a:spcAft>
              <a:buNone/>
            </a:pPr>
            <a:r>
              <a:rPr lang="tr-TR" sz="2200" b="1" dirty="0" err="1">
                <a:latin typeface="Times New Roman" panose="02020603050405020304" pitchFamily="18" charset="0"/>
                <a:cs typeface="Times New Roman" panose="02020603050405020304" pitchFamily="18" charset="0"/>
              </a:rPr>
              <a:t>Sugeno</a:t>
            </a:r>
            <a:r>
              <a:rPr lang="tr-TR" sz="2200" b="1" dirty="0">
                <a:latin typeface="Times New Roman" panose="02020603050405020304" pitchFamily="18" charset="0"/>
                <a:cs typeface="Times New Roman" panose="02020603050405020304" pitchFamily="18" charset="0"/>
              </a:rPr>
              <a:t> Çıkarımı</a:t>
            </a:r>
          </a:p>
        </p:txBody>
      </p:sp>
      <p:pic>
        <p:nvPicPr>
          <p:cNvPr id="5" name="Resim 4">
            <a:extLst>
              <a:ext uri="{FF2B5EF4-FFF2-40B4-BE49-F238E27FC236}">
                <a16:creationId xmlns:a16="http://schemas.microsoft.com/office/drawing/2014/main" id="{29A3764B-1316-96C1-A656-EF9171EA79F1}"/>
              </a:ext>
            </a:extLst>
          </p:cNvPr>
          <p:cNvPicPr>
            <a:picLocks noChangeAspect="1"/>
          </p:cNvPicPr>
          <p:nvPr/>
        </p:nvPicPr>
        <p:blipFill>
          <a:blip r:embed="rId3"/>
          <a:stretch>
            <a:fillRect/>
          </a:stretch>
        </p:blipFill>
        <p:spPr>
          <a:xfrm>
            <a:off x="2065409" y="1279374"/>
            <a:ext cx="8501063" cy="5214938"/>
          </a:xfrm>
          <a:prstGeom prst="rect">
            <a:avLst/>
          </a:prstGeom>
        </p:spPr>
      </p:pic>
    </p:spTree>
    <p:extLst>
      <p:ext uri="{BB962C8B-B14F-4D97-AF65-F5344CB8AC3E}">
        <p14:creationId xmlns:p14="http://schemas.microsoft.com/office/powerpoint/2010/main" val="41193288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58</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1200"/>
              </a:spcAft>
              <a:buNone/>
            </a:pPr>
            <a:r>
              <a:rPr lang="tr-TR" sz="2200" b="1" dirty="0" err="1">
                <a:latin typeface="Times New Roman" panose="02020603050405020304" pitchFamily="18" charset="0"/>
                <a:cs typeface="Times New Roman" panose="02020603050405020304" pitchFamily="18" charset="0"/>
              </a:rPr>
              <a:t>Sugeno</a:t>
            </a:r>
            <a:r>
              <a:rPr lang="tr-TR" sz="2200" b="1" dirty="0">
                <a:latin typeface="Times New Roman" panose="02020603050405020304" pitchFamily="18" charset="0"/>
                <a:cs typeface="Times New Roman" panose="02020603050405020304" pitchFamily="18" charset="0"/>
              </a:rPr>
              <a:t> Çıkarımı</a:t>
            </a:r>
          </a:p>
          <a:p>
            <a:pPr marL="0" indent="0" algn="just">
              <a:lnSpc>
                <a:spcPts val="2800"/>
              </a:lnSpc>
              <a:spcBef>
                <a:spcPts val="0"/>
              </a:spcBef>
              <a:spcAft>
                <a:spcPts val="1200"/>
              </a:spcAft>
              <a:buNone/>
            </a:pPr>
            <a:r>
              <a:rPr lang="tr-TR" sz="2200" dirty="0">
                <a:latin typeface="Times New Roman" panose="02020603050405020304" pitchFamily="18" charset="0"/>
                <a:cs typeface="Times New Roman" panose="02020603050405020304" pitchFamily="18" charset="0"/>
              </a:rPr>
              <a:t>Burada bileşke sonuç bütün tekil değerlerin ağırlıklı ortalaması (WA) olarak ortaya çıkar.</a:t>
            </a:r>
          </a:p>
        </p:txBody>
      </p:sp>
      <p:pic>
        <p:nvPicPr>
          <p:cNvPr id="8" name="Resim 7">
            <a:extLst>
              <a:ext uri="{FF2B5EF4-FFF2-40B4-BE49-F238E27FC236}">
                <a16:creationId xmlns:a16="http://schemas.microsoft.com/office/drawing/2014/main" id="{5D746550-9E72-3F77-4BE4-F4E15B209003}"/>
              </a:ext>
            </a:extLst>
          </p:cNvPr>
          <p:cNvPicPr>
            <a:picLocks noChangeAspect="1"/>
          </p:cNvPicPr>
          <p:nvPr/>
        </p:nvPicPr>
        <p:blipFill>
          <a:blip r:embed="rId3"/>
          <a:stretch>
            <a:fillRect/>
          </a:stretch>
        </p:blipFill>
        <p:spPr>
          <a:xfrm>
            <a:off x="2487325" y="1964456"/>
            <a:ext cx="6729671" cy="2664000"/>
          </a:xfrm>
          <a:prstGeom prst="rect">
            <a:avLst/>
          </a:prstGeom>
        </p:spPr>
      </p:pic>
    </p:spTree>
    <p:extLst>
      <p:ext uri="{BB962C8B-B14F-4D97-AF65-F5344CB8AC3E}">
        <p14:creationId xmlns:p14="http://schemas.microsoft.com/office/powerpoint/2010/main" val="1300759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59</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1200"/>
              </a:spcAft>
              <a:buNone/>
            </a:pPr>
            <a:r>
              <a:rPr lang="tr-TR" sz="2200" b="1" dirty="0" err="1">
                <a:latin typeface="Times New Roman" panose="02020603050405020304" pitchFamily="18" charset="0"/>
                <a:cs typeface="Times New Roman" panose="02020603050405020304" pitchFamily="18" charset="0"/>
              </a:rPr>
              <a:t>Sugeno</a:t>
            </a:r>
            <a:r>
              <a:rPr lang="tr-TR" sz="2200" b="1" dirty="0">
                <a:latin typeface="Times New Roman" panose="02020603050405020304" pitchFamily="18" charset="0"/>
                <a:cs typeface="Times New Roman" panose="02020603050405020304" pitchFamily="18" charset="0"/>
              </a:rPr>
              <a:t> Çıkarımı</a:t>
            </a:r>
          </a:p>
        </p:txBody>
      </p:sp>
      <p:pic>
        <p:nvPicPr>
          <p:cNvPr id="5" name="Resim 4">
            <a:extLst>
              <a:ext uri="{FF2B5EF4-FFF2-40B4-BE49-F238E27FC236}">
                <a16:creationId xmlns:a16="http://schemas.microsoft.com/office/drawing/2014/main" id="{C0954D83-6059-B0CF-DE13-2CBC5F959DED}"/>
              </a:ext>
            </a:extLst>
          </p:cNvPr>
          <p:cNvPicPr>
            <a:picLocks noChangeAspect="1"/>
          </p:cNvPicPr>
          <p:nvPr/>
        </p:nvPicPr>
        <p:blipFill>
          <a:blip r:embed="rId3"/>
          <a:stretch>
            <a:fillRect/>
          </a:stretch>
        </p:blipFill>
        <p:spPr>
          <a:xfrm>
            <a:off x="2182955" y="1418507"/>
            <a:ext cx="7922195" cy="4860000"/>
          </a:xfrm>
          <a:prstGeom prst="rect">
            <a:avLst/>
          </a:prstGeom>
        </p:spPr>
      </p:pic>
    </p:spTree>
    <p:extLst>
      <p:ext uri="{BB962C8B-B14F-4D97-AF65-F5344CB8AC3E}">
        <p14:creationId xmlns:p14="http://schemas.microsoft.com/office/powerpoint/2010/main" val="178460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Örnek: Sıcaklığın Bulanık Mantık İle Kontrolü</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6</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981075"/>
            <a:ext cx="10515600" cy="4895850"/>
          </a:xfrm>
        </p:spPr>
        <p:txBody>
          <a:bodyPr>
            <a:noAutofit/>
          </a:bodyPr>
          <a:lstStyle/>
          <a:p>
            <a:pPr>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Bir süreç olarak ortam sıcaklığı bulanık mantık denetleyicisi ile kontrol edilecektir. Şekilde basit bir sıcaklık kontrolörünün blok diyagramı görülmektedir.</a:t>
            </a:r>
          </a:p>
          <a:p>
            <a:pPr>
              <a:lnSpc>
                <a:spcPts val="2800"/>
              </a:lnSpc>
              <a:spcBef>
                <a:spcPts val="0"/>
              </a:spcBef>
              <a:spcAft>
                <a:spcPts val="1200"/>
              </a:spcAft>
            </a:pPr>
            <a:r>
              <a:rPr lang="tr-TR" sz="2200" b="1" dirty="0" err="1">
                <a:latin typeface="Times New Roman" panose="02020603050405020304" pitchFamily="18" charset="0"/>
                <a:cs typeface="Times New Roman" panose="02020603050405020304" pitchFamily="18" charset="0"/>
              </a:rPr>
              <a:t>Tref</a:t>
            </a:r>
            <a:r>
              <a:rPr lang="tr-TR" sz="2200" b="1" dirty="0">
                <a:latin typeface="Times New Roman" panose="02020603050405020304" pitchFamily="18" charset="0"/>
                <a:cs typeface="Times New Roman" panose="02020603050405020304" pitchFamily="18" charset="0"/>
              </a:rPr>
              <a:t>:</a:t>
            </a:r>
            <a:r>
              <a:rPr lang="tr-TR" sz="2200" dirty="0">
                <a:latin typeface="Times New Roman" panose="02020603050405020304" pitchFamily="18" charset="0"/>
                <a:cs typeface="Times New Roman" panose="02020603050405020304" pitchFamily="18" charset="0"/>
              </a:rPr>
              <a:t> Önceden belirlenmiş olan ortam sıcaklığı,</a:t>
            </a:r>
          </a:p>
          <a:p>
            <a:pPr>
              <a:lnSpc>
                <a:spcPts val="2800"/>
              </a:lnSpc>
              <a:spcBef>
                <a:spcPts val="0"/>
              </a:spcBef>
              <a:spcAft>
                <a:spcPts val="1200"/>
              </a:spcAft>
            </a:pPr>
            <a:r>
              <a:rPr lang="tr-TR" sz="2200" b="1" dirty="0" err="1">
                <a:latin typeface="Times New Roman" panose="02020603050405020304" pitchFamily="18" charset="0"/>
                <a:cs typeface="Times New Roman" panose="02020603050405020304" pitchFamily="18" charset="0"/>
              </a:rPr>
              <a:t>Ts</a:t>
            </a:r>
            <a:r>
              <a:rPr lang="tr-TR" sz="2200" b="1" dirty="0">
                <a:latin typeface="Times New Roman" panose="02020603050405020304" pitchFamily="18" charset="0"/>
                <a:cs typeface="Times New Roman" panose="02020603050405020304" pitchFamily="18" charset="0"/>
              </a:rPr>
              <a:t>:</a:t>
            </a:r>
            <a:r>
              <a:rPr lang="tr-TR" sz="2200" dirty="0">
                <a:latin typeface="Times New Roman" panose="02020603050405020304" pitchFamily="18" charset="0"/>
                <a:cs typeface="Times New Roman" panose="02020603050405020304" pitchFamily="18" charset="0"/>
              </a:rPr>
              <a:t> Sıcaklık sensörü ile algılanan ortamın gerçek sıcaklığı.</a:t>
            </a:r>
          </a:p>
        </p:txBody>
      </p:sp>
      <p:pic>
        <p:nvPicPr>
          <p:cNvPr id="5" name="Resim 4">
            <a:extLst>
              <a:ext uri="{FF2B5EF4-FFF2-40B4-BE49-F238E27FC236}">
                <a16:creationId xmlns:a16="http://schemas.microsoft.com/office/drawing/2014/main" id="{C272E07B-52F3-62D1-A53D-0AAAD7A3D62F}"/>
              </a:ext>
            </a:extLst>
          </p:cNvPr>
          <p:cNvPicPr>
            <a:picLocks noChangeAspect="1"/>
          </p:cNvPicPr>
          <p:nvPr/>
        </p:nvPicPr>
        <p:blipFill>
          <a:blip r:embed="rId3"/>
          <a:stretch>
            <a:fillRect/>
          </a:stretch>
        </p:blipFill>
        <p:spPr>
          <a:xfrm>
            <a:off x="1832264" y="3343275"/>
            <a:ext cx="7924800" cy="2533650"/>
          </a:xfrm>
          <a:prstGeom prst="rect">
            <a:avLst/>
          </a:prstGeom>
        </p:spPr>
      </p:pic>
    </p:spTree>
    <p:extLst>
      <p:ext uri="{BB962C8B-B14F-4D97-AF65-F5344CB8AC3E}">
        <p14:creationId xmlns:p14="http://schemas.microsoft.com/office/powerpoint/2010/main" val="42355549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60</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12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ve </a:t>
            </a:r>
            <a:r>
              <a:rPr lang="tr-TR" sz="2200" b="1" dirty="0" err="1">
                <a:latin typeface="Times New Roman" panose="02020603050405020304" pitchFamily="18" charset="0"/>
                <a:cs typeface="Times New Roman" panose="02020603050405020304" pitchFamily="18" charset="0"/>
              </a:rPr>
              <a:t>Sugeno</a:t>
            </a:r>
            <a:r>
              <a:rPr lang="tr-TR" sz="2200" b="1" dirty="0">
                <a:latin typeface="Times New Roman" panose="02020603050405020304" pitchFamily="18" charset="0"/>
                <a:cs typeface="Times New Roman" panose="02020603050405020304" pitchFamily="18" charset="0"/>
              </a:rPr>
              <a:t> Karşılaştırması</a:t>
            </a:r>
          </a:p>
          <a:p>
            <a:pPr marL="0" indent="0" algn="just">
              <a:lnSpc>
                <a:spcPts val="2800"/>
              </a:lnSpc>
              <a:spcBef>
                <a:spcPts val="0"/>
              </a:spcBef>
              <a:spcAft>
                <a:spcPts val="1200"/>
              </a:spcAft>
              <a:buNone/>
            </a:pPr>
            <a:endParaRPr lang="tr-TR" sz="2200" dirty="0">
              <a:latin typeface="Times New Roman" panose="02020603050405020304" pitchFamily="18" charset="0"/>
              <a:cs typeface="Times New Roman" panose="02020603050405020304" pitchFamily="18" charset="0"/>
            </a:endParaRPr>
          </a:p>
        </p:txBody>
      </p:sp>
      <p:pic>
        <p:nvPicPr>
          <p:cNvPr id="6" name="Resim 5">
            <a:extLst>
              <a:ext uri="{FF2B5EF4-FFF2-40B4-BE49-F238E27FC236}">
                <a16:creationId xmlns:a16="http://schemas.microsoft.com/office/drawing/2014/main" id="{7452B0A2-48C9-DB62-3E15-D343003601AE}"/>
              </a:ext>
            </a:extLst>
          </p:cNvPr>
          <p:cNvPicPr>
            <a:picLocks noChangeAspect="1"/>
          </p:cNvPicPr>
          <p:nvPr/>
        </p:nvPicPr>
        <p:blipFill>
          <a:blip r:embed="rId3"/>
          <a:stretch>
            <a:fillRect/>
          </a:stretch>
        </p:blipFill>
        <p:spPr>
          <a:xfrm>
            <a:off x="3039784" y="1530061"/>
            <a:ext cx="5875398" cy="3312000"/>
          </a:xfrm>
          <a:prstGeom prst="rect">
            <a:avLst/>
          </a:prstGeom>
        </p:spPr>
      </p:pic>
    </p:spTree>
    <p:extLst>
      <p:ext uri="{BB962C8B-B14F-4D97-AF65-F5344CB8AC3E}">
        <p14:creationId xmlns:p14="http://schemas.microsoft.com/office/powerpoint/2010/main" val="16371557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07E3E-CBE0-4E96-1D1F-7B1AB2B69575}"/>
            </a:ext>
          </a:extLst>
        </p:cNvPr>
        <p:cNvGrpSpPr/>
        <p:nvPr/>
      </p:nvGrpSpPr>
      <p:grpSpPr>
        <a:xfrm>
          <a:off x="0" y="0"/>
          <a:ext cx="0" cy="0"/>
          <a:chOff x="0" y="0"/>
          <a:chExt cx="0" cy="0"/>
        </a:xfrm>
      </p:grpSpPr>
      <p:sp>
        <p:nvSpPr>
          <p:cNvPr id="4" name="Başlık 3">
            <a:extLst>
              <a:ext uri="{FF2B5EF4-FFF2-40B4-BE49-F238E27FC236}">
                <a16:creationId xmlns:a16="http://schemas.microsoft.com/office/drawing/2014/main" id="{8E38F141-8A01-171D-E473-C730C341CBBF}"/>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360CD37A-629A-ED1C-4A4B-B26971FBDA92}"/>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61</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3F4C8B14-1754-A959-5F04-B40D7C65AD4C}"/>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1200"/>
              </a:spcAft>
              <a:buNone/>
            </a:pPr>
            <a:r>
              <a:rPr lang="tr-TR" sz="2200" b="1" dirty="0" err="1">
                <a:latin typeface="Times New Roman" panose="02020603050405020304" pitchFamily="18" charset="0"/>
                <a:cs typeface="Times New Roman" panose="02020603050405020304" pitchFamily="18" charset="0"/>
              </a:rPr>
              <a:t>Sugeno</a:t>
            </a:r>
            <a:r>
              <a:rPr lang="tr-TR" sz="2200" b="1" dirty="0">
                <a:latin typeface="Times New Roman" panose="02020603050405020304" pitchFamily="18" charset="0"/>
                <a:cs typeface="Times New Roman" panose="02020603050405020304" pitchFamily="18" charset="0"/>
              </a:rPr>
              <a:t> Çıkarımı-&gt;Örnek</a:t>
            </a: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Bir klima sistemi tasarlıyorsunuz ve ortam sıcaklığına göre fan hızını ayarlamak istiyorsunuz. </a:t>
            </a: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Ortam sıcaklığı düşükse fan hızı düşük, yüksekse fan hızı yüksek olmalı. </a:t>
            </a: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İki giriş değişkenimiz (sıcaklık ve nem) ve bir çıkış değişkenimiz (fan hızı) var. </a:t>
            </a:r>
          </a:p>
          <a:p>
            <a:pPr algn="just">
              <a:lnSpc>
                <a:spcPts val="2800"/>
              </a:lnSpc>
              <a:spcBef>
                <a:spcPts val="0"/>
              </a:spcBef>
              <a:spcAft>
                <a:spcPts val="1200"/>
              </a:spcAft>
            </a:pPr>
            <a:r>
              <a:rPr lang="tr-TR" sz="2200" dirty="0" err="1">
                <a:latin typeface="Times New Roman" panose="02020603050405020304" pitchFamily="18" charset="0"/>
                <a:cs typeface="Times New Roman" panose="02020603050405020304" pitchFamily="18" charset="0"/>
              </a:rPr>
              <a:t>Sugeno</a:t>
            </a:r>
            <a:r>
              <a:rPr lang="tr-TR" sz="2200" dirty="0">
                <a:latin typeface="Times New Roman" panose="02020603050405020304" pitchFamily="18" charset="0"/>
                <a:cs typeface="Times New Roman" panose="02020603050405020304" pitchFamily="18" charset="0"/>
              </a:rPr>
              <a:t> yöntemi bu sistemi modellemek için kullanılacak.</a:t>
            </a: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a:p>
            <a:pPr marL="0" indent="0" algn="ctr">
              <a:lnSpc>
                <a:spcPts val="2800"/>
              </a:lnSpc>
              <a:spcBef>
                <a:spcPts val="0"/>
              </a:spcBef>
              <a:spcAft>
                <a:spcPts val="1200"/>
              </a:spcAft>
              <a:buNone/>
            </a:pPr>
            <a:r>
              <a:rPr lang="tr-TR" sz="2200" b="1" dirty="0">
                <a:latin typeface="Times New Roman" panose="02020603050405020304" pitchFamily="18" charset="0"/>
                <a:cs typeface="Times New Roman" panose="02020603050405020304" pitchFamily="18" charset="0"/>
              </a:rPr>
              <a:t>1. Giriş Değişkenlerinin Tanımlanması</a:t>
            </a:r>
          </a:p>
          <a:p>
            <a:pPr algn="just">
              <a:lnSpc>
                <a:spcPts val="2800"/>
              </a:lnSpc>
              <a:spcBef>
                <a:spcPts val="0"/>
              </a:spcBef>
              <a:spcAft>
                <a:spcPts val="1200"/>
              </a:spcAft>
            </a:pPr>
            <a:r>
              <a:rPr lang="tr-TR" sz="2200" b="1" dirty="0">
                <a:latin typeface="Times New Roman" panose="02020603050405020304" pitchFamily="18" charset="0"/>
                <a:cs typeface="Times New Roman" panose="02020603050405020304" pitchFamily="18" charset="0"/>
              </a:rPr>
              <a:t>Sıcaklık (°C): </a:t>
            </a:r>
            <a:r>
              <a:rPr lang="tr-TR" sz="2200" dirty="0">
                <a:latin typeface="Times New Roman" panose="02020603050405020304" pitchFamily="18" charset="0"/>
                <a:cs typeface="Times New Roman" panose="02020603050405020304" pitchFamily="18" charset="0"/>
              </a:rPr>
              <a:t>"Düşük", "Orta", "Yüksek"</a:t>
            </a:r>
          </a:p>
          <a:p>
            <a:pPr algn="just">
              <a:lnSpc>
                <a:spcPts val="2800"/>
              </a:lnSpc>
              <a:spcBef>
                <a:spcPts val="0"/>
              </a:spcBef>
              <a:spcAft>
                <a:spcPts val="1200"/>
              </a:spcAft>
            </a:pPr>
            <a:r>
              <a:rPr lang="tr-TR" sz="2200" b="1" dirty="0">
                <a:latin typeface="Times New Roman" panose="02020603050405020304" pitchFamily="18" charset="0"/>
                <a:cs typeface="Times New Roman" panose="02020603050405020304" pitchFamily="18" charset="0"/>
              </a:rPr>
              <a:t>Nem (%): </a:t>
            </a:r>
            <a:r>
              <a:rPr lang="tr-TR" sz="2200" dirty="0">
                <a:latin typeface="Times New Roman" panose="02020603050405020304" pitchFamily="18" charset="0"/>
                <a:cs typeface="Times New Roman" panose="02020603050405020304" pitchFamily="18" charset="0"/>
              </a:rPr>
              <a:t>"Düşük", "Yüksek"</a:t>
            </a:r>
          </a:p>
        </p:txBody>
      </p:sp>
    </p:spTree>
    <p:extLst>
      <p:ext uri="{BB962C8B-B14F-4D97-AF65-F5344CB8AC3E}">
        <p14:creationId xmlns:p14="http://schemas.microsoft.com/office/powerpoint/2010/main" val="41258809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729ED4-C6F2-13F2-F323-9F56CEB1CB24}"/>
            </a:ext>
          </a:extLst>
        </p:cNvPr>
        <p:cNvGrpSpPr/>
        <p:nvPr/>
      </p:nvGrpSpPr>
      <p:grpSpPr>
        <a:xfrm>
          <a:off x="0" y="0"/>
          <a:ext cx="0" cy="0"/>
          <a:chOff x="0" y="0"/>
          <a:chExt cx="0" cy="0"/>
        </a:xfrm>
      </p:grpSpPr>
      <p:sp>
        <p:nvSpPr>
          <p:cNvPr id="4" name="Başlık 3">
            <a:extLst>
              <a:ext uri="{FF2B5EF4-FFF2-40B4-BE49-F238E27FC236}">
                <a16:creationId xmlns:a16="http://schemas.microsoft.com/office/drawing/2014/main" id="{3CB0527C-F25C-6C69-9342-5B73EE5F1AF9}"/>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5835049-2063-8298-1837-62AC8754C3EC}"/>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62</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258AD4F6-A7E6-ED72-C07D-372CDCEBEE77}"/>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1200"/>
              </a:spcAft>
              <a:buNone/>
            </a:pPr>
            <a:r>
              <a:rPr lang="tr-TR" sz="2200" b="1" dirty="0" err="1">
                <a:latin typeface="Times New Roman" panose="02020603050405020304" pitchFamily="18" charset="0"/>
                <a:cs typeface="Times New Roman" panose="02020603050405020304" pitchFamily="18" charset="0"/>
              </a:rPr>
              <a:t>Sugeno</a:t>
            </a:r>
            <a:r>
              <a:rPr lang="tr-TR" sz="2200" b="1" dirty="0">
                <a:latin typeface="Times New Roman" panose="02020603050405020304" pitchFamily="18" charset="0"/>
                <a:cs typeface="Times New Roman" panose="02020603050405020304" pitchFamily="18" charset="0"/>
              </a:rPr>
              <a:t> Çıkarımı-&gt;Örnek</a:t>
            </a: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p:txBody>
      </p:sp>
      <p:pic>
        <p:nvPicPr>
          <p:cNvPr id="7" name="Resim 6">
            <a:extLst>
              <a:ext uri="{FF2B5EF4-FFF2-40B4-BE49-F238E27FC236}">
                <a16:creationId xmlns:a16="http://schemas.microsoft.com/office/drawing/2014/main" id="{98806D0C-31E6-77DB-C798-4607F3125CBA}"/>
              </a:ext>
            </a:extLst>
          </p:cNvPr>
          <p:cNvPicPr>
            <a:picLocks noChangeAspect="1"/>
          </p:cNvPicPr>
          <p:nvPr/>
        </p:nvPicPr>
        <p:blipFill>
          <a:blip r:embed="rId3"/>
          <a:stretch>
            <a:fillRect/>
          </a:stretch>
        </p:blipFill>
        <p:spPr>
          <a:xfrm>
            <a:off x="1304923" y="1303389"/>
            <a:ext cx="9277399" cy="1813888"/>
          </a:xfrm>
          <a:prstGeom prst="rect">
            <a:avLst/>
          </a:prstGeom>
        </p:spPr>
      </p:pic>
    </p:spTree>
    <p:extLst>
      <p:ext uri="{BB962C8B-B14F-4D97-AF65-F5344CB8AC3E}">
        <p14:creationId xmlns:p14="http://schemas.microsoft.com/office/powerpoint/2010/main" val="14258223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04F735-24A6-DA8B-410C-D692B00BDD7E}"/>
            </a:ext>
          </a:extLst>
        </p:cNvPr>
        <p:cNvGrpSpPr/>
        <p:nvPr/>
      </p:nvGrpSpPr>
      <p:grpSpPr>
        <a:xfrm>
          <a:off x="0" y="0"/>
          <a:ext cx="0" cy="0"/>
          <a:chOff x="0" y="0"/>
          <a:chExt cx="0" cy="0"/>
        </a:xfrm>
      </p:grpSpPr>
      <p:sp>
        <p:nvSpPr>
          <p:cNvPr id="4" name="Başlık 3">
            <a:extLst>
              <a:ext uri="{FF2B5EF4-FFF2-40B4-BE49-F238E27FC236}">
                <a16:creationId xmlns:a16="http://schemas.microsoft.com/office/drawing/2014/main" id="{F24647C6-0E02-8AF3-2362-93E96A2E2835}"/>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52315EF1-B481-BB93-7F1A-0FB24D488149}"/>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63</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9CB2E59-FAF5-15DF-82E5-5F7D0AE0484F}"/>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1200"/>
              </a:spcAft>
              <a:buNone/>
            </a:pPr>
            <a:r>
              <a:rPr lang="tr-TR" sz="2200" b="1" dirty="0" err="1">
                <a:latin typeface="Times New Roman" panose="02020603050405020304" pitchFamily="18" charset="0"/>
                <a:cs typeface="Times New Roman" panose="02020603050405020304" pitchFamily="18" charset="0"/>
              </a:rPr>
              <a:t>Sugeno</a:t>
            </a:r>
            <a:r>
              <a:rPr lang="tr-TR" sz="2200" b="1" dirty="0">
                <a:latin typeface="Times New Roman" panose="02020603050405020304" pitchFamily="18" charset="0"/>
                <a:cs typeface="Times New Roman" panose="02020603050405020304" pitchFamily="18" charset="0"/>
              </a:rPr>
              <a:t> Çıkarımı-&gt;Örnek</a:t>
            </a: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p:txBody>
      </p:sp>
      <p:pic>
        <p:nvPicPr>
          <p:cNvPr id="5" name="Resim 4">
            <a:extLst>
              <a:ext uri="{FF2B5EF4-FFF2-40B4-BE49-F238E27FC236}">
                <a16:creationId xmlns:a16="http://schemas.microsoft.com/office/drawing/2014/main" id="{FD97DAE5-6394-D3C2-A8F6-C04CA38E79AC}"/>
              </a:ext>
            </a:extLst>
          </p:cNvPr>
          <p:cNvPicPr>
            <a:picLocks noChangeAspect="1"/>
          </p:cNvPicPr>
          <p:nvPr/>
        </p:nvPicPr>
        <p:blipFill>
          <a:blip r:embed="rId3"/>
          <a:stretch>
            <a:fillRect/>
          </a:stretch>
        </p:blipFill>
        <p:spPr>
          <a:xfrm>
            <a:off x="398318" y="1148239"/>
            <a:ext cx="8609625" cy="2280761"/>
          </a:xfrm>
          <a:prstGeom prst="rect">
            <a:avLst/>
          </a:prstGeom>
        </p:spPr>
      </p:pic>
      <p:pic>
        <p:nvPicPr>
          <p:cNvPr id="6" name="Resim 5">
            <a:extLst>
              <a:ext uri="{FF2B5EF4-FFF2-40B4-BE49-F238E27FC236}">
                <a16:creationId xmlns:a16="http://schemas.microsoft.com/office/drawing/2014/main" id="{01D84F28-85EC-9A54-5812-776332FBE868}"/>
              </a:ext>
            </a:extLst>
          </p:cNvPr>
          <p:cNvPicPr>
            <a:picLocks noChangeAspect="1"/>
          </p:cNvPicPr>
          <p:nvPr/>
        </p:nvPicPr>
        <p:blipFill>
          <a:blip r:embed="rId4"/>
          <a:stretch>
            <a:fillRect/>
          </a:stretch>
        </p:blipFill>
        <p:spPr>
          <a:xfrm>
            <a:off x="7521379" y="3086586"/>
            <a:ext cx="3682588" cy="3603863"/>
          </a:xfrm>
          <a:prstGeom prst="rect">
            <a:avLst/>
          </a:prstGeom>
        </p:spPr>
      </p:pic>
      <p:pic>
        <p:nvPicPr>
          <p:cNvPr id="10" name="Resim 9">
            <a:extLst>
              <a:ext uri="{FF2B5EF4-FFF2-40B4-BE49-F238E27FC236}">
                <a16:creationId xmlns:a16="http://schemas.microsoft.com/office/drawing/2014/main" id="{5B9FCC1D-52B4-BD6A-504A-FA2F9165B279}"/>
              </a:ext>
            </a:extLst>
          </p:cNvPr>
          <p:cNvPicPr>
            <a:picLocks noChangeAspect="1"/>
          </p:cNvPicPr>
          <p:nvPr/>
        </p:nvPicPr>
        <p:blipFill>
          <a:blip r:embed="rId5"/>
          <a:stretch>
            <a:fillRect/>
          </a:stretch>
        </p:blipFill>
        <p:spPr>
          <a:xfrm>
            <a:off x="674709" y="3821275"/>
            <a:ext cx="6509166" cy="2372696"/>
          </a:xfrm>
          <a:prstGeom prst="rect">
            <a:avLst/>
          </a:prstGeom>
        </p:spPr>
      </p:pic>
    </p:spTree>
    <p:extLst>
      <p:ext uri="{BB962C8B-B14F-4D97-AF65-F5344CB8AC3E}">
        <p14:creationId xmlns:p14="http://schemas.microsoft.com/office/powerpoint/2010/main" val="2721488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FB48D-3B8B-EE60-5042-3539FA1C9BFA}"/>
            </a:ext>
          </a:extLst>
        </p:cNvPr>
        <p:cNvGrpSpPr/>
        <p:nvPr/>
      </p:nvGrpSpPr>
      <p:grpSpPr>
        <a:xfrm>
          <a:off x="0" y="0"/>
          <a:ext cx="0" cy="0"/>
          <a:chOff x="0" y="0"/>
          <a:chExt cx="0" cy="0"/>
        </a:xfrm>
      </p:grpSpPr>
      <p:sp>
        <p:nvSpPr>
          <p:cNvPr id="4" name="Başlık 3">
            <a:extLst>
              <a:ext uri="{FF2B5EF4-FFF2-40B4-BE49-F238E27FC236}">
                <a16:creationId xmlns:a16="http://schemas.microsoft.com/office/drawing/2014/main" id="{0E5C275D-2620-2684-5196-F563A0FDD7B4}"/>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94379512-76DC-94E2-2642-BBF3E4FC3968}"/>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64</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37046A7C-4BA1-D08E-4259-8CF166CABF90}"/>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1200"/>
              </a:spcAft>
              <a:buNone/>
            </a:pPr>
            <a:r>
              <a:rPr lang="tr-TR" sz="2200" b="1" dirty="0" err="1">
                <a:latin typeface="Times New Roman" panose="02020603050405020304" pitchFamily="18" charset="0"/>
                <a:cs typeface="Times New Roman" panose="02020603050405020304" pitchFamily="18" charset="0"/>
              </a:rPr>
              <a:t>Sugeno</a:t>
            </a:r>
            <a:r>
              <a:rPr lang="tr-TR" sz="2200" b="1" dirty="0">
                <a:latin typeface="Times New Roman" panose="02020603050405020304" pitchFamily="18" charset="0"/>
                <a:cs typeface="Times New Roman" panose="02020603050405020304" pitchFamily="18" charset="0"/>
              </a:rPr>
              <a:t> Çıkarımı-&gt;Örnek</a:t>
            </a: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p:txBody>
      </p:sp>
      <p:pic>
        <p:nvPicPr>
          <p:cNvPr id="7" name="Resim 6">
            <a:extLst>
              <a:ext uri="{FF2B5EF4-FFF2-40B4-BE49-F238E27FC236}">
                <a16:creationId xmlns:a16="http://schemas.microsoft.com/office/drawing/2014/main" id="{CCF7BA2A-9ADD-D7D0-C7EB-153975A5F8DF}"/>
              </a:ext>
            </a:extLst>
          </p:cNvPr>
          <p:cNvPicPr>
            <a:picLocks noChangeAspect="1"/>
          </p:cNvPicPr>
          <p:nvPr/>
        </p:nvPicPr>
        <p:blipFill>
          <a:blip r:embed="rId3"/>
          <a:stretch>
            <a:fillRect/>
          </a:stretch>
        </p:blipFill>
        <p:spPr>
          <a:xfrm>
            <a:off x="256804" y="1222305"/>
            <a:ext cx="4103515" cy="4413390"/>
          </a:xfrm>
          <a:prstGeom prst="rect">
            <a:avLst/>
          </a:prstGeom>
        </p:spPr>
      </p:pic>
      <p:pic>
        <p:nvPicPr>
          <p:cNvPr id="11" name="Resim 10">
            <a:extLst>
              <a:ext uri="{FF2B5EF4-FFF2-40B4-BE49-F238E27FC236}">
                <a16:creationId xmlns:a16="http://schemas.microsoft.com/office/drawing/2014/main" id="{D95CA36A-7F7C-5FC2-C289-04ED8E0CFB70}"/>
              </a:ext>
            </a:extLst>
          </p:cNvPr>
          <p:cNvPicPr>
            <a:picLocks noChangeAspect="1"/>
          </p:cNvPicPr>
          <p:nvPr/>
        </p:nvPicPr>
        <p:blipFill>
          <a:blip r:embed="rId4"/>
          <a:stretch>
            <a:fillRect/>
          </a:stretch>
        </p:blipFill>
        <p:spPr>
          <a:xfrm>
            <a:off x="4523777" y="1250435"/>
            <a:ext cx="7287409" cy="3125622"/>
          </a:xfrm>
          <a:prstGeom prst="rect">
            <a:avLst/>
          </a:prstGeom>
        </p:spPr>
      </p:pic>
    </p:spTree>
    <p:extLst>
      <p:ext uri="{BB962C8B-B14F-4D97-AF65-F5344CB8AC3E}">
        <p14:creationId xmlns:p14="http://schemas.microsoft.com/office/powerpoint/2010/main" val="37998051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65</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1200"/>
              </a:spcAft>
              <a:buNone/>
            </a:pPr>
            <a:r>
              <a:rPr lang="tr-TR" sz="2200" b="1" dirty="0">
                <a:latin typeface="Times New Roman" panose="02020603050405020304" pitchFamily="18" charset="0"/>
                <a:cs typeface="Times New Roman" panose="02020603050405020304" pitchFamily="18" charset="0"/>
              </a:rPr>
              <a:t>Durulaştırma:</a:t>
            </a: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Bulanık çıkarım sonucu elde edilen bulanık denetim eyleminin bulanık olmayan (keskin) denetim eylemine çevrilmesi işlemine durulaştırma denmektedir.</a:t>
            </a: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Çoğu pratik uygulamada tesisin işleyebilmesi için keskin denetim eylemleri gerektiğinden bu işleme ihtiyaç duyulur.</a:t>
            </a: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Bulanıklaştırma modülünde normalizasyon gerçekleştirildiyse durulaştırma işleminde çıkışın </a:t>
            </a:r>
            <a:r>
              <a:rPr lang="tr-TR" sz="2200" dirty="0" err="1">
                <a:latin typeface="Times New Roman" panose="02020603050405020304" pitchFamily="18" charset="0"/>
                <a:cs typeface="Times New Roman" panose="02020603050405020304" pitchFamily="18" charset="0"/>
              </a:rPr>
              <a:t>denormalizasyonuda</a:t>
            </a:r>
            <a:r>
              <a:rPr lang="tr-TR" sz="2200" dirty="0">
                <a:latin typeface="Times New Roman" panose="02020603050405020304" pitchFamily="18" charset="0"/>
                <a:cs typeface="Times New Roman" panose="02020603050405020304" pitchFamily="18" charset="0"/>
              </a:rPr>
              <a:t> yapılır.</a:t>
            </a: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Son yıllarda pek çok durulaştırma yöntemi öne sürülmüştür.</a:t>
            </a: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81955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66</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1200"/>
              </a:spcAft>
              <a:buNone/>
            </a:pPr>
            <a:r>
              <a:rPr lang="tr-TR" sz="2200" b="1" dirty="0">
                <a:latin typeface="Times New Roman" panose="02020603050405020304" pitchFamily="18" charset="0"/>
                <a:cs typeface="Times New Roman" panose="02020603050405020304" pitchFamily="18" charset="0"/>
              </a:rPr>
              <a:t>Durulaştırma:</a:t>
            </a: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Ne yazık ki, bir durulaştırma stratejisi seçmek için sistematik bir yol yoktur.</a:t>
            </a: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En çok kullanılan durulaştırma yöntemlerinden dördü şunlardır:</a:t>
            </a:r>
          </a:p>
          <a:p>
            <a:pPr lvl="2"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Maksimum Üyelik Yöntemi (</a:t>
            </a:r>
            <a:r>
              <a:rPr lang="tr-TR" sz="2200" dirty="0" err="1">
                <a:latin typeface="Times New Roman" panose="02020603050405020304" pitchFamily="18" charset="0"/>
                <a:cs typeface="Times New Roman" panose="02020603050405020304" pitchFamily="18" charset="0"/>
              </a:rPr>
              <a:t>Maxmembership</a:t>
            </a:r>
            <a:r>
              <a:rPr lang="tr-TR" sz="2200" dirty="0">
                <a:latin typeface="Times New Roman" panose="02020603050405020304" pitchFamily="18" charset="0"/>
                <a:cs typeface="Times New Roman" panose="02020603050405020304" pitchFamily="18" charset="0"/>
              </a:rPr>
              <a:t> </a:t>
            </a:r>
            <a:r>
              <a:rPr lang="tr-TR" sz="2200" dirty="0" err="1">
                <a:latin typeface="Times New Roman" panose="02020603050405020304" pitchFamily="18" charset="0"/>
                <a:cs typeface="Times New Roman" panose="02020603050405020304" pitchFamily="18" charset="0"/>
              </a:rPr>
              <a:t>method</a:t>
            </a:r>
            <a:r>
              <a:rPr lang="tr-TR" sz="2200" dirty="0">
                <a:latin typeface="Times New Roman" panose="02020603050405020304" pitchFamily="18" charset="0"/>
                <a:cs typeface="Times New Roman" panose="02020603050405020304" pitchFamily="18" charset="0"/>
              </a:rPr>
              <a:t>)</a:t>
            </a:r>
          </a:p>
          <a:p>
            <a:pPr lvl="2"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Ağırlık Merkezi Yöntemi (</a:t>
            </a:r>
            <a:r>
              <a:rPr lang="tr-TR" sz="2200" dirty="0" err="1">
                <a:latin typeface="Times New Roman" panose="02020603050405020304" pitchFamily="18" charset="0"/>
                <a:cs typeface="Times New Roman" panose="02020603050405020304" pitchFamily="18" charset="0"/>
              </a:rPr>
              <a:t>Centerof</a:t>
            </a:r>
            <a:r>
              <a:rPr lang="tr-TR" sz="2200" dirty="0">
                <a:latin typeface="Times New Roman" panose="02020603050405020304" pitchFamily="18" charset="0"/>
                <a:cs typeface="Times New Roman" panose="02020603050405020304" pitchFamily="18" charset="0"/>
              </a:rPr>
              <a:t> </a:t>
            </a:r>
            <a:r>
              <a:rPr lang="tr-TR" sz="2200" dirty="0" err="1">
                <a:latin typeface="Times New Roman" panose="02020603050405020304" pitchFamily="18" charset="0"/>
                <a:cs typeface="Times New Roman" panose="02020603050405020304" pitchFamily="18" charset="0"/>
              </a:rPr>
              <a:t>gravity</a:t>
            </a:r>
            <a:r>
              <a:rPr lang="tr-TR" sz="2200" dirty="0">
                <a:latin typeface="Times New Roman" panose="02020603050405020304" pitchFamily="18" charset="0"/>
                <a:cs typeface="Times New Roman" panose="02020603050405020304" pitchFamily="18" charset="0"/>
              </a:rPr>
              <a:t> </a:t>
            </a:r>
            <a:r>
              <a:rPr lang="tr-TR" sz="2200" dirty="0" err="1">
                <a:latin typeface="Times New Roman" panose="02020603050405020304" pitchFamily="18" charset="0"/>
                <a:cs typeface="Times New Roman" panose="02020603050405020304" pitchFamily="18" charset="0"/>
              </a:rPr>
              <a:t>method</a:t>
            </a:r>
            <a:r>
              <a:rPr lang="tr-TR" sz="2200" dirty="0">
                <a:latin typeface="Times New Roman" panose="02020603050405020304" pitchFamily="18" charset="0"/>
                <a:cs typeface="Times New Roman" panose="02020603050405020304" pitchFamily="18" charset="0"/>
              </a:rPr>
              <a:t>)</a:t>
            </a:r>
          </a:p>
          <a:p>
            <a:pPr lvl="2"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Ağırlıklı Ortalama Yöntemi (</a:t>
            </a:r>
            <a:r>
              <a:rPr lang="tr-TR" sz="2200" dirty="0" err="1">
                <a:latin typeface="Times New Roman" panose="02020603050405020304" pitchFamily="18" charset="0"/>
                <a:cs typeface="Times New Roman" panose="02020603050405020304" pitchFamily="18" charset="0"/>
              </a:rPr>
              <a:t>Weight</a:t>
            </a:r>
            <a:r>
              <a:rPr lang="tr-TR" sz="2200" dirty="0">
                <a:latin typeface="Times New Roman" panose="02020603050405020304" pitchFamily="18" charset="0"/>
                <a:cs typeface="Times New Roman" panose="02020603050405020304" pitchFamily="18" charset="0"/>
              </a:rPr>
              <a:t> </a:t>
            </a:r>
            <a:r>
              <a:rPr lang="tr-TR" sz="2200" dirty="0" err="1">
                <a:latin typeface="Times New Roman" panose="02020603050405020304" pitchFamily="18" charset="0"/>
                <a:cs typeface="Times New Roman" panose="02020603050405020304" pitchFamily="18" charset="0"/>
              </a:rPr>
              <a:t>average</a:t>
            </a:r>
            <a:r>
              <a:rPr lang="tr-TR" sz="2200" dirty="0">
                <a:latin typeface="Times New Roman" panose="02020603050405020304" pitchFamily="18" charset="0"/>
                <a:cs typeface="Times New Roman" panose="02020603050405020304" pitchFamily="18" charset="0"/>
              </a:rPr>
              <a:t> </a:t>
            </a:r>
            <a:r>
              <a:rPr lang="tr-TR" sz="2200" dirty="0" err="1">
                <a:latin typeface="Times New Roman" panose="02020603050405020304" pitchFamily="18" charset="0"/>
                <a:cs typeface="Times New Roman" panose="02020603050405020304" pitchFamily="18" charset="0"/>
              </a:rPr>
              <a:t>method</a:t>
            </a:r>
            <a:r>
              <a:rPr lang="tr-TR" sz="2200" dirty="0">
                <a:latin typeface="Times New Roman" panose="02020603050405020304" pitchFamily="18" charset="0"/>
                <a:cs typeface="Times New Roman" panose="02020603050405020304" pitchFamily="18" charset="0"/>
              </a:rPr>
              <a:t>)</a:t>
            </a:r>
          </a:p>
          <a:p>
            <a:pPr lvl="2"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Maksimumların Ortalaması Üyelik Yöntemi (</a:t>
            </a:r>
            <a:r>
              <a:rPr lang="tr-TR" sz="2200" dirty="0" err="1">
                <a:latin typeface="Times New Roman" panose="02020603050405020304" pitchFamily="18" charset="0"/>
                <a:cs typeface="Times New Roman" panose="02020603050405020304" pitchFamily="18" charset="0"/>
              </a:rPr>
              <a:t>Mean-max</a:t>
            </a:r>
            <a:r>
              <a:rPr lang="tr-TR" sz="2200" dirty="0">
                <a:latin typeface="Times New Roman" panose="02020603050405020304" pitchFamily="18" charset="0"/>
                <a:cs typeface="Times New Roman" panose="02020603050405020304" pitchFamily="18" charset="0"/>
              </a:rPr>
              <a:t> </a:t>
            </a:r>
            <a:r>
              <a:rPr lang="tr-TR" sz="2200" dirty="0" err="1">
                <a:latin typeface="Times New Roman" panose="02020603050405020304" pitchFamily="18" charset="0"/>
                <a:cs typeface="Times New Roman" panose="02020603050405020304" pitchFamily="18" charset="0"/>
              </a:rPr>
              <a:t>membership</a:t>
            </a:r>
            <a:r>
              <a:rPr lang="tr-TR" sz="2200" dirty="0">
                <a:latin typeface="Times New Roman" panose="02020603050405020304" pitchFamily="18" charset="0"/>
                <a:cs typeface="Times New Roman" panose="02020603050405020304" pitchFamily="18" charset="0"/>
              </a:rPr>
              <a:t> </a:t>
            </a:r>
            <a:r>
              <a:rPr lang="tr-TR" sz="2200" dirty="0" err="1">
                <a:latin typeface="Times New Roman" panose="02020603050405020304" pitchFamily="18" charset="0"/>
                <a:cs typeface="Times New Roman" panose="02020603050405020304" pitchFamily="18" charset="0"/>
              </a:rPr>
              <a:t>method</a:t>
            </a:r>
            <a:r>
              <a:rPr lang="tr-TR" sz="2200" dirty="0">
                <a:latin typeface="Times New Roman" panose="02020603050405020304" pitchFamily="18" charset="0"/>
                <a:cs typeface="Times New Roman" panose="02020603050405020304" pitchFamily="18" charset="0"/>
              </a:rPr>
              <a:t>)</a:t>
            </a: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14965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67</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1200"/>
              </a:spcAft>
              <a:buNone/>
            </a:pPr>
            <a:r>
              <a:rPr lang="tr-TR" sz="2200" b="1" dirty="0">
                <a:latin typeface="Times New Roman" panose="02020603050405020304" pitchFamily="18" charset="0"/>
                <a:cs typeface="Times New Roman" panose="02020603050405020304" pitchFamily="18" charset="0"/>
              </a:rPr>
              <a:t>Durulaştırma:</a:t>
            </a:r>
          </a:p>
          <a:p>
            <a:pPr marL="0" indent="0" algn="ctr">
              <a:lnSpc>
                <a:spcPts val="2800"/>
              </a:lnSpc>
              <a:spcBef>
                <a:spcPts val="0"/>
              </a:spcBef>
              <a:spcAft>
                <a:spcPts val="1200"/>
              </a:spcAft>
              <a:buNone/>
            </a:pPr>
            <a:r>
              <a:rPr lang="tr-TR" sz="2200" b="1" dirty="0">
                <a:latin typeface="Times New Roman" panose="02020603050405020304" pitchFamily="18" charset="0"/>
                <a:cs typeface="Times New Roman" panose="02020603050405020304" pitchFamily="18" charset="0"/>
              </a:rPr>
              <a:t>Maksimum Üyelik Yöntemi (</a:t>
            </a:r>
            <a:r>
              <a:rPr lang="tr-TR" sz="2200" b="1" dirty="0" err="1">
                <a:latin typeface="Times New Roman" panose="02020603050405020304" pitchFamily="18" charset="0"/>
                <a:cs typeface="Times New Roman" panose="02020603050405020304" pitchFamily="18" charset="0"/>
              </a:rPr>
              <a:t>Maxmembership</a:t>
            </a:r>
            <a:r>
              <a:rPr lang="tr-TR" sz="2200" b="1" dirty="0">
                <a:latin typeface="Times New Roman" panose="02020603050405020304" pitchFamily="18" charset="0"/>
                <a:cs typeface="Times New Roman" panose="02020603050405020304" pitchFamily="18" charset="0"/>
              </a:rPr>
              <a:t> </a:t>
            </a:r>
            <a:r>
              <a:rPr lang="tr-TR" sz="2200" b="1" dirty="0" err="1">
                <a:latin typeface="Times New Roman" panose="02020603050405020304" pitchFamily="18" charset="0"/>
                <a:cs typeface="Times New Roman" panose="02020603050405020304" pitchFamily="18" charset="0"/>
              </a:rPr>
              <a:t>method</a:t>
            </a:r>
            <a:r>
              <a:rPr lang="tr-TR" sz="2200" b="1" dirty="0">
                <a:latin typeface="Times New Roman" panose="02020603050405020304" pitchFamily="18" charset="0"/>
                <a:cs typeface="Times New Roman" panose="02020603050405020304" pitchFamily="18" charset="0"/>
              </a:rPr>
              <a:t>)</a:t>
            </a: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Bu şema tepe çıktı fonksiyonları ile sınırlandırılmıştır.</a:t>
            </a: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Yöntem aşağıdaki cebirsel fonksiyon ile verilmiştir.</a:t>
            </a: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a:p>
            <a:pPr algn="just">
              <a:lnSpc>
                <a:spcPts val="2800"/>
              </a:lnSpc>
              <a:spcBef>
                <a:spcPts val="1200"/>
              </a:spcBef>
              <a:spcAft>
                <a:spcPts val="1200"/>
              </a:spcAft>
            </a:pPr>
            <a:r>
              <a:rPr lang="tr-TR" sz="2200" dirty="0">
                <a:latin typeface="Times New Roman" panose="02020603050405020304" pitchFamily="18" charset="0"/>
                <a:cs typeface="Times New Roman" panose="02020603050405020304" pitchFamily="18" charset="0"/>
              </a:rPr>
              <a:t>Burada; aşağıdaki yöntemler de uygulanabilir.</a:t>
            </a:r>
          </a:p>
          <a:p>
            <a:pPr lvl="2"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Maksimumların en küçüğü (SOM=</a:t>
            </a:r>
            <a:r>
              <a:rPr lang="tr-TR" sz="2200" dirty="0" err="1">
                <a:latin typeface="Times New Roman" panose="02020603050405020304" pitchFamily="18" charset="0"/>
                <a:cs typeface="Times New Roman" panose="02020603050405020304" pitchFamily="18" charset="0"/>
              </a:rPr>
              <a:t>Smallest</a:t>
            </a:r>
            <a:r>
              <a:rPr lang="tr-TR" sz="2200" dirty="0">
                <a:latin typeface="Times New Roman" panose="02020603050405020304" pitchFamily="18" charset="0"/>
                <a:cs typeface="Times New Roman" panose="02020603050405020304" pitchFamily="18" charset="0"/>
              </a:rPr>
              <a:t> of </a:t>
            </a:r>
            <a:r>
              <a:rPr lang="tr-TR" sz="2200" dirty="0" err="1">
                <a:latin typeface="Times New Roman" panose="02020603050405020304" pitchFamily="18" charset="0"/>
                <a:cs typeface="Times New Roman" panose="02020603050405020304" pitchFamily="18" charset="0"/>
              </a:rPr>
              <a:t>max</a:t>
            </a:r>
            <a:r>
              <a:rPr lang="tr-TR" sz="2200" dirty="0">
                <a:latin typeface="Times New Roman" panose="02020603050405020304" pitchFamily="18" charset="0"/>
                <a:cs typeface="Times New Roman" panose="02020603050405020304" pitchFamily="18" charset="0"/>
              </a:rPr>
              <a:t>.)</a:t>
            </a:r>
          </a:p>
          <a:p>
            <a:pPr lvl="2"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Maksimumların en büyüğü( LOM=</a:t>
            </a:r>
            <a:r>
              <a:rPr lang="tr-TR" sz="2200" dirty="0" err="1">
                <a:latin typeface="Times New Roman" panose="02020603050405020304" pitchFamily="18" charset="0"/>
                <a:cs typeface="Times New Roman" panose="02020603050405020304" pitchFamily="18" charset="0"/>
              </a:rPr>
              <a:t>Largest</a:t>
            </a:r>
            <a:r>
              <a:rPr lang="tr-TR" sz="2200" dirty="0">
                <a:latin typeface="Times New Roman" panose="02020603050405020304" pitchFamily="18" charset="0"/>
                <a:cs typeface="Times New Roman" panose="02020603050405020304" pitchFamily="18" charset="0"/>
              </a:rPr>
              <a:t> of </a:t>
            </a:r>
            <a:r>
              <a:rPr lang="tr-TR" sz="2200" dirty="0" err="1">
                <a:latin typeface="Times New Roman" panose="02020603050405020304" pitchFamily="18" charset="0"/>
                <a:cs typeface="Times New Roman" panose="02020603050405020304" pitchFamily="18" charset="0"/>
              </a:rPr>
              <a:t>max</a:t>
            </a:r>
            <a:r>
              <a:rPr lang="tr-TR" sz="2200" dirty="0">
                <a:latin typeface="Times New Roman" panose="02020603050405020304" pitchFamily="18" charset="0"/>
                <a:cs typeface="Times New Roman" panose="02020603050405020304" pitchFamily="18" charset="0"/>
              </a:rPr>
              <a:t>.)</a:t>
            </a:r>
          </a:p>
          <a:p>
            <a:pPr marL="0" indent="0" algn="just">
              <a:lnSpc>
                <a:spcPts val="2800"/>
              </a:lnSpc>
              <a:spcBef>
                <a:spcPts val="0"/>
              </a:spcBef>
              <a:spcAft>
                <a:spcPts val="1200"/>
              </a:spcAft>
              <a:buNone/>
            </a:pPr>
            <a:endParaRPr lang="tr-TR" sz="2200"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p:txBody>
      </p:sp>
      <p:pic>
        <p:nvPicPr>
          <p:cNvPr id="2" name="Resim 1">
            <a:extLst>
              <a:ext uri="{FF2B5EF4-FFF2-40B4-BE49-F238E27FC236}">
                <a16:creationId xmlns:a16="http://schemas.microsoft.com/office/drawing/2014/main" id="{2C6DF938-F40D-FD4A-A13E-744987D650CD}"/>
              </a:ext>
            </a:extLst>
          </p:cNvPr>
          <p:cNvPicPr>
            <a:picLocks noChangeAspect="1"/>
          </p:cNvPicPr>
          <p:nvPr/>
        </p:nvPicPr>
        <p:blipFill>
          <a:blip r:embed="rId3"/>
          <a:stretch>
            <a:fillRect/>
          </a:stretch>
        </p:blipFill>
        <p:spPr>
          <a:xfrm>
            <a:off x="2565169" y="2943225"/>
            <a:ext cx="6910442" cy="1483302"/>
          </a:xfrm>
          <a:prstGeom prst="rect">
            <a:avLst/>
          </a:prstGeom>
        </p:spPr>
      </p:pic>
    </p:spTree>
    <p:extLst>
      <p:ext uri="{BB962C8B-B14F-4D97-AF65-F5344CB8AC3E}">
        <p14:creationId xmlns:p14="http://schemas.microsoft.com/office/powerpoint/2010/main" val="26316822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68</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1200"/>
              </a:spcAft>
              <a:buNone/>
            </a:pPr>
            <a:r>
              <a:rPr lang="tr-TR" sz="2200" b="1" dirty="0">
                <a:latin typeface="Times New Roman" panose="02020603050405020304" pitchFamily="18" charset="0"/>
                <a:cs typeface="Times New Roman" panose="02020603050405020304" pitchFamily="18" charset="0"/>
              </a:rPr>
              <a:t>Durulaştırma:</a:t>
            </a:r>
          </a:p>
          <a:p>
            <a:pPr marL="0" indent="0" algn="ctr">
              <a:lnSpc>
                <a:spcPts val="2800"/>
              </a:lnSpc>
              <a:spcBef>
                <a:spcPts val="0"/>
              </a:spcBef>
              <a:spcAft>
                <a:spcPts val="1200"/>
              </a:spcAft>
              <a:buNone/>
            </a:pPr>
            <a:r>
              <a:rPr lang="en-US" sz="2200" b="1" dirty="0" err="1">
                <a:latin typeface="Times New Roman" panose="02020603050405020304" pitchFamily="18" charset="0"/>
                <a:cs typeface="Times New Roman" panose="02020603050405020304" pitchFamily="18" charset="0"/>
              </a:rPr>
              <a:t>Ağırlık</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Merkezi</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Yöntemi</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Centerof</a:t>
            </a:r>
            <a:r>
              <a:rPr lang="en-US" sz="2200" b="1" dirty="0">
                <a:latin typeface="Times New Roman" panose="02020603050405020304" pitchFamily="18" charset="0"/>
                <a:cs typeface="Times New Roman" panose="02020603050405020304" pitchFamily="18" charset="0"/>
              </a:rPr>
              <a:t> gravity method)</a:t>
            </a:r>
          </a:p>
          <a:p>
            <a:pPr marL="571500" indent="-342900" algn="just">
              <a:lnSpc>
                <a:spcPts val="2800"/>
              </a:lnSpc>
              <a:spcBef>
                <a:spcPts val="0"/>
              </a:spcBef>
              <a:spcAft>
                <a:spcPts val="1800"/>
              </a:spcAft>
            </a:pP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Bu yöntem en yaygın olan ve durulaştırma yöntemlerinin en çekici olanıdır.</a:t>
            </a:r>
            <a:endParaRPr lang="tr-TR" sz="2200" dirty="0">
              <a:latin typeface="Times New Roman" panose="02020603050405020304" pitchFamily="18" charset="0"/>
              <a:ea typeface="Calibri" panose="020F0502020204030204" pitchFamily="34" charset="0"/>
              <a:cs typeface="Times New Roman" panose="02020603050405020304" pitchFamily="18" charset="0"/>
            </a:endParaRPr>
          </a:p>
          <a:p>
            <a:pPr marL="571500" indent="-342900" algn="just">
              <a:lnSpc>
                <a:spcPts val="2800"/>
              </a:lnSpc>
              <a:spcBef>
                <a:spcPts val="0"/>
              </a:spcBef>
              <a:spcAft>
                <a:spcPts val="1800"/>
              </a:spcAft>
            </a:pP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Yöntem aşağıdaki cebirsel fonksiyon ile verilmiştir.</a:t>
            </a:r>
          </a:p>
          <a:p>
            <a:pPr marL="0" indent="0" algn="just">
              <a:lnSpc>
                <a:spcPts val="2800"/>
              </a:lnSpc>
              <a:spcBef>
                <a:spcPts val="0"/>
              </a:spcBef>
              <a:spcAft>
                <a:spcPts val="1200"/>
              </a:spcAft>
              <a:buNone/>
            </a:pPr>
            <a:endParaRPr lang="tr-TR" sz="2200"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p:txBody>
      </p:sp>
      <p:pic>
        <p:nvPicPr>
          <p:cNvPr id="5" name="Resim 4">
            <a:extLst>
              <a:ext uri="{FF2B5EF4-FFF2-40B4-BE49-F238E27FC236}">
                <a16:creationId xmlns:a16="http://schemas.microsoft.com/office/drawing/2014/main" id="{0FAAF333-7577-DAEC-BCE1-F36F23669EFF}"/>
              </a:ext>
            </a:extLst>
          </p:cNvPr>
          <p:cNvPicPr>
            <a:picLocks noChangeAspect="1"/>
          </p:cNvPicPr>
          <p:nvPr/>
        </p:nvPicPr>
        <p:blipFill>
          <a:blip r:embed="rId3"/>
          <a:stretch>
            <a:fillRect/>
          </a:stretch>
        </p:blipFill>
        <p:spPr>
          <a:xfrm>
            <a:off x="2190029" y="3153063"/>
            <a:ext cx="7540233" cy="1751446"/>
          </a:xfrm>
          <a:prstGeom prst="rect">
            <a:avLst/>
          </a:prstGeom>
        </p:spPr>
      </p:pic>
    </p:spTree>
    <p:extLst>
      <p:ext uri="{BB962C8B-B14F-4D97-AF65-F5344CB8AC3E}">
        <p14:creationId xmlns:p14="http://schemas.microsoft.com/office/powerpoint/2010/main" val="19430756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69</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1200"/>
              </a:spcAft>
              <a:buNone/>
            </a:pPr>
            <a:r>
              <a:rPr lang="tr-TR" sz="2200" b="1" dirty="0">
                <a:latin typeface="Times New Roman" panose="02020603050405020304" pitchFamily="18" charset="0"/>
                <a:cs typeface="Times New Roman" panose="02020603050405020304" pitchFamily="18" charset="0"/>
              </a:rPr>
              <a:t>Durulaştırma:</a:t>
            </a:r>
          </a:p>
          <a:p>
            <a:pPr marL="0" indent="0" algn="ctr">
              <a:lnSpc>
                <a:spcPts val="2800"/>
              </a:lnSpc>
              <a:spcBef>
                <a:spcPts val="0"/>
              </a:spcBef>
              <a:spcAft>
                <a:spcPts val="1200"/>
              </a:spcAft>
              <a:buNone/>
            </a:pPr>
            <a:r>
              <a:rPr lang="en-US" sz="2200" b="1" dirty="0" err="1">
                <a:latin typeface="Times New Roman" panose="02020603050405020304" pitchFamily="18" charset="0"/>
                <a:cs typeface="Times New Roman" panose="02020603050405020304" pitchFamily="18" charset="0"/>
              </a:rPr>
              <a:t>Ağırlık</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Merkezi</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Yöntemi</a:t>
            </a:r>
            <a:r>
              <a:rPr lang="en-US" sz="2200" b="1" dirty="0">
                <a:latin typeface="Times New Roman" panose="02020603050405020304" pitchFamily="18" charset="0"/>
                <a:cs typeface="Times New Roman" panose="02020603050405020304" pitchFamily="18" charset="0"/>
              </a:rPr>
              <a:t> (Center</a:t>
            </a:r>
            <a:r>
              <a:rPr lang="tr-TR" sz="2200" b="1"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of gravity method)</a:t>
            </a:r>
          </a:p>
          <a:p>
            <a:pPr algn="just">
              <a:lnSpc>
                <a:spcPts val="2800"/>
              </a:lnSpc>
              <a:spcBef>
                <a:spcPts val="0"/>
              </a:spcBef>
              <a:spcAft>
                <a:spcPts val="1200"/>
              </a:spcAft>
            </a:pPr>
            <a:r>
              <a:rPr lang="tr-TR" sz="2200" dirty="0" err="1">
                <a:latin typeface="Times New Roman" panose="02020603050405020304" pitchFamily="18" charset="0"/>
                <a:cs typeface="Times New Roman" panose="02020603050405020304" pitchFamily="18" charset="0"/>
              </a:rPr>
              <a:t>Centroid</a:t>
            </a:r>
            <a:r>
              <a:rPr lang="tr-TR" sz="2200" dirty="0">
                <a:latin typeface="Times New Roman" panose="02020603050405020304" pitchFamily="18" charset="0"/>
                <a:cs typeface="Times New Roman" panose="02020603050405020304" pitchFamily="18" charset="0"/>
              </a:rPr>
              <a:t> durulaştırma yöntemi bulanık A kümesinin ağırlık merkezini temsil eden a-b aralığında bir nokta bulur</a:t>
            </a: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Kabul edilebilir bir tahmin çeşitli örnekleme noktaları üzerinden hesaplanarak elde edilebilir.</a:t>
            </a: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p:txBody>
      </p:sp>
      <p:pic>
        <p:nvPicPr>
          <p:cNvPr id="6" name="Resim 5">
            <a:extLst>
              <a:ext uri="{FF2B5EF4-FFF2-40B4-BE49-F238E27FC236}">
                <a16:creationId xmlns:a16="http://schemas.microsoft.com/office/drawing/2014/main" id="{FF6033CB-2739-080F-C9BF-648A68324394}"/>
              </a:ext>
            </a:extLst>
          </p:cNvPr>
          <p:cNvPicPr>
            <a:picLocks noChangeAspect="1"/>
          </p:cNvPicPr>
          <p:nvPr/>
        </p:nvPicPr>
        <p:blipFill>
          <a:blip r:embed="rId3"/>
          <a:stretch>
            <a:fillRect/>
          </a:stretch>
        </p:blipFill>
        <p:spPr>
          <a:xfrm>
            <a:off x="2870928" y="3152350"/>
            <a:ext cx="5813978" cy="3341962"/>
          </a:xfrm>
          <a:prstGeom prst="rect">
            <a:avLst/>
          </a:prstGeom>
        </p:spPr>
      </p:pic>
    </p:spTree>
    <p:extLst>
      <p:ext uri="{BB962C8B-B14F-4D97-AF65-F5344CB8AC3E}">
        <p14:creationId xmlns:p14="http://schemas.microsoft.com/office/powerpoint/2010/main" val="3923549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Örnek: Sıcaklığın Bulanık Mantık İle Kontrolü</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7</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981075"/>
            <a:ext cx="10515600" cy="4895850"/>
          </a:xfrm>
        </p:spPr>
        <p:txBody>
          <a:bodyPr>
            <a:noAutofit/>
          </a:bodyPr>
          <a:lstStyle/>
          <a:p>
            <a:pPr marL="0" indent="0" algn="ctr">
              <a:lnSpc>
                <a:spcPts val="2800"/>
              </a:lnSpc>
              <a:spcBef>
                <a:spcPts val="0"/>
              </a:spcBef>
              <a:spcAft>
                <a:spcPts val="1200"/>
              </a:spcAft>
              <a:buNone/>
            </a:pPr>
            <a:r>
              <a:rPr lang="tr-TR" sz="2200" b="1" dirty="0">
                <a:latin typeface="Times New Roman" panose="02020603050405020304" pitchFamily="18" charset="0"/>
                <a:cs typeface="Times New Roman" panose="02020603050405020304" pitchFamily="18" charset="0"/>
              </a:rPr>
              <a:t>Bulanık mantık denetleyici için tasarım aşaması</a:t>
            </a:r>
          </a:p>
          <a:p>
            <a:pPr marL="0" indent="0" algn="just">
              <a:lnSpc>
                <a:spcPts val="2800"/>
              </a:lnSpc>
              <a:spcBef>
                <a:spcPts val="0"/>
              </a:spcBef>
              <a:spcAft>
                <a:spcPts val="1200"/>
              </a:spcAft>
              <a:buNone/>
            </a:pPr>
            <a:r>
              <a:rPr lang="tr-TR" sz="2200" dirty="0">
                <a:latin typeface="Times New Roman" panose="02020603050405020304" pitchFamily="18" charset="0"/>
                <a:cs typeface="Times New Roman" panose="02020603050405020304" pitchFamily="18" charset="0"/>
              </a:rPr>
              <a:t>1.Bulanık Mantık Denetleyicisinin giriş ve çıkış değişkenleri belirlenir.</a:t>
            </a:r>
          </a:p>
          <a:p>
            <a:pPr marL="0" indent="0" algn="just">
              <a:lnSpc>
                <a:spcPts val="2800"/>
              </a:lnSpc>
              <a:spcBef>
                <a:spcPts val="0"/>
              </a:spcBef>
              <a:spcAft>
                <a:spcPts val="1200"/>
              </a:spcAft>
              <a:buNone/>
            </a:pPr>
            <a:r>
              <a:rPr lang="tr-TR" sz="2200" dirty="0">
                <a:latin typeface="Times New Roman" panose="02020603050405020304" pitchFamily="18" charset="0"/>
                <a:cs typeface="Times New Roman" panose="02020603050405020304" pitchFamily="18" charset="0"/>
              </a:rPr>
              <a:t>2.Her bir değişkenin evrensel kümesi belirlenir.</a:t>
            </a:r>
          </a:p>
          <a:p>
            <a:pPr marL="0" indent="0" algn="just">
              <a:lnSpc>
                <a:spcPts val="2800"/>
              </a:lnSpc>
              <a:spcBef>
                <a:spcPts val="0"/>
              </a:spcBef>
              <a:spcAft>
                <a:spcPts val="1200"/>
              </a:spcAft>
              <a:buNone/>
            </a:pPr>
            <a:r>
              <a:rPr lang="tr-TR" sz="2200" dirty="0">
                <a:latin typeface="Times New Roman" panose="02020603050405020304" pitchFamily="18" charset="0"/>
                <a:cs typeface="Times New Roman" panose="02020603050405020304" pitchFamily="18" charset="0"/>
              </a:rPr>
              <a:t>3.Değişkenlerin evrensel kümeleri normalize edilir.(İsteğe bağlı)</a:t>
            </a:r>
          </a:p>
          <a:p>
            <a:pPr marL="0" indent="0" algn="just">
              <a:lnSpc>
                <a:spcPts val="2800"/>
              </a:lnSpc>
              <a:spcBef>
                <a:spcPts val="0"/>
              </a:spcBef>
              <a:spcAft>
                <a:spcPts val="1200"/>
              </a:spcAft>
              <a:buNone/>
            </a:pPr>
            <a:r>
              <a:rPr lang="tr-TR" sz="2200" dirty="0">
                <a:latin typeface="Times New Roman" panose="02020603050405020304" pitchFamily="18" charset="0"/>
                <a:cs typeface="Times New Roman" panose="02020603050405020304" pitchFamily="18" charset="0"/>
              </a:rPr>
              <a:t>4.Normalizasyon:Yazılıma esneklik kazandırmak için değişkenler için belirlenen kümede ölçeklendirme yapmaktır.</a:t>
            </a:r>
          </a:p>
          <a:p>
            <a:pPr marL="0" indent="0" algn="just">
              <a:lnSpc>
                <a:spcPts val="2800"/>
              </a:lnSpc>
              <a:spcBef>
                <a:spcPts val="0"/>
              </a:spcBef>
              <a:spcAft>
                <a:spcPts val="1200"/>
              </a:spcAft>
              <a:buNone/>
            </a:pPr>
            <a:r>
              <a:rPr lang="tr-TR" sz="2200" dirty="0">
                <a:latin typeface="Times New Roman" panose="02020603050405020304" pitchFamily="18" charset="0"/>
                <a:cs typeface="Times New Roman" panose="02020603050405020304" pitchFamily="18" charset="0"/>
              </a:rPr>
              <a:t>5.Her değişken için üyelik fonksiyonu belirlenir.</a:t>
            </a:r>
          </a:p>
          <a:p>
            <a:pPr marL="0" indent="0" algn="just">
              <a:lnSpc>
                <a:spcPts val="2800"/>
              </a:lnSpc>
              <a:spcBef>
                <a:spcPts val="0"/>
              </a:spcBef>
              <a:spcAft>
                <a:spcPts val="1200"/>
              </a:spcAft>
              <a:buNone/>
            </a:pPr>
            <a:r>
              <a:rPr lang="tr-TR" sz="2200" dirty="0">
                <a:latin typeface="Times New Roman" panose="02020603050405020304" pitchFamily="18" charset="0"/>
                <a:cs typeface="Times New Roman" panose="02020603050405020304" pitchFamily="18" charset="0"/>
              </a:rPr>
              <a:t>6.Kural tabanı belirlenir.</a:t>
            </a:r>
          </a:p>
          <a:p>
            <a:pPr marL="0" indent="0" algn="just">
              <a:lnSpc>
                <a:spcPts val="2800"/>
              </a:lnSpc>
              <a:spcBef>
                <a:spcPts val="0"/>
              </a:spcBef>
              <a:spcAft>
                <a:spcPts val="1200"/>
              </a:spcAft>
              <a:buNone/>
            </a:pPr>
            <a:r>
              <a:rPr lang="tr-TR" sz="2200" dirty="0">
                <a:latin typeface="Times New Roman" panose="02020603050405020304" pitchFamily="18" charset="0"/>
                <a:cs typeface="Times New Roman" panose="02020603050405020304" pitchFamily="18" charset="0"/>
              </a:rPr>
              <a:t>7.Bulanık çıkarım için bulanık muhakeme metodu belirlenir.(MAX–MIN,MAX–DOT vb.)</a:t>
            </a:r>
          </a:p>
          <a:p>
            <a:pPr marL="0" indent="0" algn="just">
              <a:lnSpc>
                <a:spcPts val="2800"/>
              </a:lnSpc>
              <a:spcBef>
                <a:spcPts val="0"/>
              </a:spcBef>
              <a:spcAft>
                <a:spcPts val="1200"/>
              </a:spcAft>
              <a:buNone/>
            </a:pPr>
            <a:r>
              <a:rPr lang="tr-TR" sz="2200" dirty="0">
                <a:latin typeface="Times New Roman" panose="02020603050405020304" pitchFamily="18" charset="0"/>
                <a:cs typeface="Times New Roman" panose="02020603050405020304" pitchFamily="18" charset="0"/>
              </a:rPr>
              <a:t>8.Bulanık çıkarım sisteminden elde edilen bulanık değer sayısal değere çevrilir.(Durulaştırma)</a:t>
            </a:r>
          </a:p>
        </p:txBody>
      </p:sp>
    </p:spTree>
    <p:extLst>
      <p:ext uri="{BB962C8B-B14F-4D97-AF65-F5344CB8AC3E}">
        <p14:creationId xmlns:p14="http://schemas.microsoft.com/office/powerpoint/2010/main" val="28566614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70</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1200"/>
              </a:spcAft>
              <a:buNone/>
            </a:pPr>
            <a:r>
              <a:rPr lang="tr-TR" sz="2200" b="1" dirty="0">
                <a:latin typeface="Times New Roman" panose="02020603050405020304" pitchFamily="18" charset="0"/>
                <a:cs typeface="Times New Roman" panose="02020603050405020304" pitchFamily="18" charset="0"/>
              </a:rPr>
              <a:t>Durulaştırma:</a:t>
            </a:r>
          </a:p>
          <a:p>
            <a:pPr marL="0" indent="0" algn="ctr">
              <a:lnSpc>
                <a:spcPts val="2800"/>
              </a:lnSpc>
              <a:spcBef>
                <a:spcPts val="0"/>
              </a:spcBef>
              <a:spcAft>
                <a:spcPts val="1200"/>
              </a:spcAft>
              <a:buNone/>
            </a:pPr>
            <a:r>
              <a:rPr lang="en-US" sz="2200" b="1" dirty="0" err="1">
                <a:latin typeface="Times New Roman" panose="02020603050405020304" pitchFamily="18" charset="0"/>
                <a:cs typeface="Times New Roman" panose="02020603050405020304" pitchFamily="18" charset="0"/>
              </a:rPr>
              <a:t>Ağırlık</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Merkezi</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Yöntemi</a:t>
            </a:r>
            <a:r>
              <a:rPr lang="en-US" sz="2200" b="1" dirty="0">
                <a:latin typeface="Times New Roman" panose="02020603050405020304" pitchFamily="18" charset="0"/>
                <a:cs typeface="Times New Roman" panose="02020603050405020304" pitchFamily="18" charset="0"/>
              </a:rPr>
              <a:t> (Center</a:t>
            </a:r>
            <a:r>
              <a:rPr lang="tr-TR" sz="2200" b="1"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of gravity method)</a:t>
            </a: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p:txBody>
      </p:sp>
      <p:pic>
        <p:nvPicPr>
          <p:cNvPr id="5" name="Resim 4">
            <a:extLst>
              <a:ext uri="{FF2B5EF4-FFF2-40B4-BE49-F238E27FC236}">
                <a16:creationId xmlns:a16="http://schemas.microsoft.com/office/drawing/2014/main" id="{EF6D11C9-C0FE-4BB7-1DFB-60AD2B729F01}"/>
              </a:ext>
            </a:extLst>
          </p:cNvPr>
          <p:cNvPicPr>
            <a:picLocks noChangeAspect="1"/>
          </p:cNvPicPr>
          <p:nvPr/>
        </p:nvPicPr>
        <p:blipFill>
          <a:blip r:embed="rId3"/>
          <a:stretch>
            <a:fillRect/>
          </a:stretch>
        </p:blipFill>
        <p:spPr>
          <a:xfrm>
            <a:off x="1148197" y="1662837"/>
            <a:ext cx="9221949" cy="972000"/>
          </a:xfrm>
          <a:prstGeom prst="rect">
            <a:avLst/>
          </a:prstGeom>
        </p:spPr>
      </p:pic>
      <p:pic>
        <p:nvPicPr>
          <p:cNvPr id="8" name="Resim 7">
            <a:extLst>
              <a:ext uri="{FF2B5EF4-FFF2-40B4-BE49-F238E27FC236}">
                <a16:creationId xmlns:a16="http://schemas.microsoft.com/office/drawing/2014/main" id="{0E718A6E-96DA-8FC0-3F90-C6F59A022482}"/>
              </a:ext>
            </a:extLst>
          </p:cNvPr>
          <p:cNvPicPr>
            <a:picLocks noChangeAspect="1"/>
          </p:cNvPicPr>
          <p:nvPr/>
        </p:nvPicPr>
        <p:blipFill>
          <a:blip r:embed="rId4"/>
          <a:stretch>
            <a:fillRect/>
          </a:stretch>
        </p:blipFill>
        <p:spPr>
          <a:xfrm>
            <a:off x="2518045" y="2634837"/>
            <a:ext cx="6878837" cy="3996000"/>
          </a:xfrm>
          <a:prstGeom prst="rect">
            <a:avLst/>
          </a:prstGeom>
        </p:spPr>
      </p:pic>
    </p:spTree>
    <p:extLst>
      <p:ext uri="{BB962C8B-B14F-4D97-AF65-F5344CB8AC3E}">
        <p14:creationId xmlns:p14="http://schemas.microsoft.com/office/powerpoint/2010/main" val="28395415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71</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1200"/>
              </a:spcAft>
              <a:buNone/>
            </a:pPr>
            <a:r>
              <a:rPr lang="tr-TR" sz="2200" b="1" dirty="0">
                <a:latin typeface="Times New Roman" panose="02020603050405020304" pitchFamily="18" charset="0"/>
                <a:cs typeface="Times New Roman" panose="02020603050405020304" pitchFamily="18" charset="0"/>
              </a:rPr>
              <a:t>Durulaştırma:</a:t>
            </a:r>
          </a:p>
          <a:p>
            <a:pPr marL="0" indent="0" algn="ctr">
              <a:lnSpc>
                <a:spcPts val="2800"/>
              </a:lnSpc>
              <a:spcBef>
                <a:spcPts val="0"/>
              </a:spcBef>
              <a:spcAft>
                <a:spcPts val="1200"/>
              </a:spcAft>
              <a:buNone/>
            </a:pPr>
            <a:r>
              <a:rPr lang="en-US" sz="2200" b="1" dirty="0" err="1">
                <a:latin typeface="Times New Roman" panose="02020603050405020304" pitchFamily="18" charset="0"/>
                <a:cs typeface="Times New Roman" panose="02020603050405020304" pitchFamily="18" charset="0"/>
              </a:rPr>
              <a:t>Ağırlıklı</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Ortalama</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Yöntemi</a:t>
            </a:r>
            <a:r>
              <a:rPr lang="en-US" sz="2200" b="1" dirty="0">
                <a:latin typeface="Times New Roman" panose="02020603050405020304" pitchFamily="18" charset="0"/>
                <a:cs typeface="Times New Roman" panose="02020603050405020304" pitchFamily="18" charset="0"/>
              </a:rPr>
              <a:t> (Weight average method)</a:t>
            </a: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Bu yöntem sadece simetrik çıktısı olan üyelik fonksiyonları için geçerlidir.</a:t>
            </a: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Ağırlıklı ortalama yöntemi, her bir üyelik fonksiyonunun çıktısı ile buna karşılık gelen </a:t>
            </a:r>
            <a:r>
              <a:rPr lang="tr-TR" sz="2200" dirty="0" err="1">
                <a:latin typeface="Times New Roman" panose="02020603050405020304" pitchFamily="18" charset="0"/>
                <a:cs typeface="Times New Roman" panose="02020603050405020304" pitchFamily="18" charset="0"/>
              </a:rPr>
              <a:t>maximum</a:t>
            </a:r>
            <a:r>
              <a:rPr lang="tr-TR" sz="2200" dirty="0">
                <a:latin typeface="Times New Roman" panose="02020603050405020304" pitchFamily="18" charset="0"/>
                <a:cs typeface="Times New Roman" panose="02020603050405020304" pitchFamily="18" charset="0"/>
              </a:rPr>
              <a:t> üyelik değeri (z) ile oluşturulur.</a:t>
            </a: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Yöntem aşağıdaki cebirsel fonksiyon ile verilmiştir.</a:t>
            </a:r>
          </a:p>
          <a:p>
            <a:pPr marL="0" indent="0" algn="just">
              <a:lnSpc>
                <a:spcPts val="2800"/>
              </a:lnSpc>
              <a:spcBef>
                <a:spcPts val="0"/>
              </a:spcBef>
              <a:spcAft>
                <a:spcPts val="1200"/>
              </a:spcAft>
              <a:buNone/>
            </a:pPr>
            <a:endParaRPr lang="tr-TR" sz="2200"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p:txBody>
      </p:sp>
      <p:pic>
        <p:nvPicPr>
          <p:cNvPr id="7" name="Resim 6">
            <a:extLst>
              <a:ext uri="{FF2B5EF4-FFF2-40B4-BE49-F238E27FC236}">
                <a16:creationId xmlns:a16="http://schemas.microsoft.com/office/drawing/2014/main" id="{EA4FCE2E-8AB9-6EE9-740C-4C205EBB0BE6}"/>
              </a:ext>
            </a:extLst>
          </p:cNvPr>
          <p:cNvPicPr>
            <a:picLocks noChangeAspect="1"/>
          </p:cNvPicPr>
          <p:nvPr/>
        </p:nvPicPr>
        <p:blipFill>
          <a:blip r:embed="rId3"/>
          <a:stretch>
            <a:fillRect/>
          </a:stretch>
        </p:blipFill>
        <p:spPr>
          <a:xfrm>
            <a:off x="2085369" y="3931983"/>
            <a:ext cx="7248748" cy="1450774"/>
          </a:xfrm>
          <a:prstGeom prst="rect">
            <a:avLst/>
          </a:prstGeom>
        </p:spPr>
      </p:pic>
    </p:spTree>
    <p:extLst>
      <p:ext uri="{BB962C8B-B14F-4D97-AF65-F5344CB8AC3E}">
        <p14:creationId xmlns:p14="http://schemas.microsoft.com/office/powerpoint/2010/main" val="41363088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72</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Durulaştırma:</a:t>
            </a:r>
          </a:p>
          <a:p>
            <a:pPr marL="0" indent="0" algn="ctr">
              <a:lnSpc>
                <a:spcPts val="2800"/>
              </a:lnSpc>
              <a:spcBef>
                <a:spcPts val="0"/>
              </a:spcBef>
              <a:spcAft>
                <a:spcPts val="1200"/>
              </a:spcAft>
              <a:buNone/>
            </a:pPr>
            <a:r>
              <a:rPr lang="en-US" sz="2200" b="1" dirty="0" err="1">
                <a:latin typeface="Times New Roman" panose="02020603050405020304" pitchFamily="18" charset="0"/>
                <a:cs typeface="Times New Roman" panose="02020603050405020304" pitchFamily="18" charset="0"/>
              </a:rPr>
              <a:t>Ağırlıklı</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Ortalama</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Yöntemi</a:t>
            </a:r>
            <a:r>
              <a:rPr lang="en-US" sz="2200" b="1" dirty="0">
                <a:latin typeface="Times New Roman" panose="02020603050405020304" pitchFamily="18" charset="0"/>
                <a:cs typeface="Times New Roman" panose="02020603050405020304" pitchFamily="18" charset="0"/>
              </a:rPr>
              <a:t> (Weight average method)</a:t>
            </a:r>
            <a:endParaRPr lang="tr-TR" sz="2200" b="1" dirty="0">
              <a:latin typeface="Times New Roman" panose="02020603050405020304" pitchFamily="18" charset="0"/>
              <a:cs typeface="Times New Roman" panose="02020603050405020304" pitchFamily="18" charset="0"/>
            </a:endParaRPr>
          </a:p>
          <a:p>
            <a:pPr marL="0" indent="0" algn="just">
              <a:lnSpc>
                <a:spcPts val="2800"/>
              </a:lnSpc>
              <a:spcBef>
                <a:spcPts val="0"/>
              </a:spcBef>
              <a:spcAft>
                <a:spcPts val="1200"/>
              </a:spcAft>
              <a:buNone/>
            </a:pPr>
            <a:r>
              <a:rPr lang="tr-TR" sz="2200" b="1" dirty="0" err="1">
                <a:latin typeface="Times New Roman" panose="02020603050405020304" pitchFamily="18" charset="0"/>
                <a:cs typeface="Times New Roman" panose="02020603050405020304" pitchFamily="18" charset="0"/>
              </a:rPr>
              <a:t>Example</a:t>
            </a:r>
            <a:r>
              <a:rPr lang="tr-TR" sz="2200" b="1"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Let A be a fuzzy set that tells about a student as shown in figure 3 and the elements with corresponding maximum membership values are also given.</a:t>
            </a:r>
            <a:r>
              <a:rPr lang="tr-TR"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A =  {(P, 0.6), (F, 0.4),(G, 0.2),(VG, 0.2), (E, 0)}  Here, the linguistic variable P represents a Pass student, F stands for a Fair student, G represents a Good student, VG represents a Very Good student and E for an Excellent student.</a:t>
            </a:r>
          </a:p>
          <a:p>
            <a:pPr marL="0" indent="0" algn="just">
              <a:lnSpc>
                <a:spcPts val="2800"/>
              </a:lnSpc>
              <a:spcBef>
                <a:spcPts val="0"/>
              </a:spcBef>
              <a:spcAft>
                <a:spcPts val="1200"/>
              </a:spcAft>
              <a:buNone/>
            </a:pPr>
            <a:endParaRPr lang="tr-TR" sz="2200"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p:txBody>
      </p:sp>
      <p:pic>
        <p:nvPicPr>
          <p:cNvPr id="5" name="Resim 4">
            <a:extLst>
              <a:ext uri="{FF2B5EF4-FFF2-40B4-BE49-F238E27FC236}">
                <a16:creationId xmlns:a16="http://schemas.microsoft.com/office/drawing/2014/main" id="{ED44525C-DB14-9901-0EE4-8E2760763290}"/>
              </a:ext>
            </a:extLst>
          </p:cNvPr>
          <p:cNvPicPr>
            <a:picLocks noChangeAspect="1"/>
          </p:cNvPicPr>
          <p:nvPr/>
        </p:nvPicPr>
        <p:blipFill>
          <a:blip r:embed="rId3"/>
          <a:stretch>
            <a:fillRect/>
          </a:stretch>
        </p:blipFill>
        <p:spPr>
          <a:xfrm>
            <a:off x="2825462" y="3179385"/>
            <a:ext cx="5724017" cy="3542090"/>
          </a:xfrm>
          <a:prstGeom prst="rect">
            <a:avLst/>
          </a:prstGeom>
        </p:spPr>
      </p:pic>
      <p:pic>
        <p:nvPicPr>
          <p:cNvPr id="8" name="Resim 7">
            <a:extLst>
              <a:ext uri="{FF2B5EF4-FFF2-40B4-BE49-F238E27FC236}">
                <a16:creationId xmlns:a16="http://schemas.microsoft.com/office/drawing/2014/main" id="{62F2D2AE-E0D6-FD3C-78AC-2B862268D52E}"/>
              </a:ext>
            </a:extLst>
          </p:cNvPr>
          <p:cNvPicPr>
            <a:picLocks noChangeAspect="1"/>
          </p:cNvPicPr>
          <p:nvPr/>
        </p:nvPicPr>
        <p:blipFill>
          <a:blip r:embed="rId4"/>
          <a:stretch>
            <a:fillRect/>
          </a:stretch>
        </p:blipFill>
        <p:spPr>
          <a:xfrm>
            <a:off x="6383905" y="3896591"/>
            <a:ext cx="5163858" cy="1454449"/>
          </a:xfrm>
          <a:prstGeom prst="rect">
            <a:avLst/>
          </a:prstGeom>
        </p:spPr>
      </p:pic>
    </p:spTree>
    <p:extLst>
      <p:ext uri="{BB962C8B-B14F-4D97-AF65-F5344CB8AC3E}">
        <p14:creationId xmlns:p14="http://schemas.microsoft.com/office/powerpoint/2010/main" val="22823912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73</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Durulaştırma:</a:t>
            </a:r>
          </a:p>
          <a:p>
            <a:pPr marL="0" indent="0" algn="ctr">
              <a:lnSpc>
                <a:spcPts val="2800"/>
              </a:lnSpc>
              <a:spcBef>
                <a:spcPts val="0"/>
              </a:spcBef>
              <a:spcAft>
                <a:spcPts val="1200"/>
              </a:spcAft>
              <a:buNone/>
            </a:pPr>
            <a:r>
              <a:rPr lang="en-US" sz="2200" b="1" dirty="0" err="1">
                <a:latin typeface="Times New Roman" panose="02020603050405020304" pitchFamily="18" charset="0"/>
                <a:cs typeface="Times New Roman" panose="02020603050405020304" pitchFamily="18" charset="0"/>
              </a:rPr>
              <a:t>Maksimumların</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Ortalaması</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Üyelik</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Yöntemi</a:t>
            </a:r>
            <a:r>
              <a:rPr lang="en-US" sz="2200" b="1" dirty="0">
                <a:latin typeface="Times New Roman" panose="02020603050405020304" pitchFamily="18" charset="0"/>
                <a:cs typeface="Times New Roman" panose="02020603050405020304" pitchFamily="18" charset="0"/>
              </a:rPr>
              <a:t> (Mean of Maximum</a:t>
            </a:r>
            <a:r>
              <a:rPr lang="tr-TR" sz="2200" b="1" dirty="0">
                <a:latin typeface="Times New Roman" panose="02020603050405020304" pitchFamily="18" charset="0"/>
                <a:cs typeface="Times New Roman" panose="02020603050405020304" pitchFamily="18" charset="0"/>
              </a:rPr>
              <a:t>-MOM</a:t>
            </a:r>
            <a:r>
              <a:rPr lang="en-US" sz="2200" b="1" dirty="0">
                <a:latin typeface="Times New Roman" panose="02020603050405020304" pitchFamily="18" charset="0"/>
                <a:cs typeface="Times New Roman" panose="02020603050405020304" pitchFamily="18" charset="0"/>
              </a:rPr>
              <a:t>)</a:t>
            </a:r>
          </a:p>
          <a:p>
            <a:pPr algn="just">
              <a:lnSpc>
                <a:spcPts val="2800"/>
              </a:lnSpc>
              <a:spcBef>
                <a:spcPts val="1200"/>
              </a:spcBef>
              <a:spcAft>
                <a:spcPts val="1200"/>
              </a:spcAft>
            </a:pPr>
            <a:r>
              <a:rPr lang="tr-TR" sz="2200" dirty="0">
                <a:latin typeface="Times New Roman" panose="02020603050405020304" pitchFamily="18" charset="0"/>
                <a:cs typeface="Times New Roman" panose="02020603050405020304" pitchFamily="18" charset="0"/>
              </a:rPr>
              <a:t>Bu yöntem </a:t>
            </a:r>
            <a:r>
              <a:rPr lang="tr-TR" sz="2200" dirty="0" err="1">
                <a:latin typeface="Times New Roman" panose="02020603050405020304" pitchFamily="18" charset="0"/>
                <a:cs typeface="Times New Roman" panose="02020603050405020304" pitchFamily="18" charset="0"/>
              </a:rPr>
              <a:t>maximum</a:t>
            </a:r>
            <a:r>
              <a:rPr lang="tr-TR" sz="2200" dirty="0">
                <a:latin typeface="Times New Roman" panose="02020603050405020304" pitchFamily="18" charset="0"/>
                <a:cs typeface="Times New Roman" panose="02020603050405020304" pitchFamily="18" charset="0"/>
              </a:rPr>
              <a:t> üyeliğin tek olmaması hariç birinci yöntem ile yakından ilişkilidir.</a:t>
            </a: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Yöntem aşağıdaki cebirsel fonksiyon ile verilmiştir.</a:t>
            </a: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p:txBody>
      </p:sp>
      <p:pic>
        <p:nvPicPr>
          <p:cNvPr id="10" name="Resim 9">
            <a:extLst>
              <a:ext uri="{FF2B5EF4-FFF2-40B4-BE49-F238E27FC236}">
                <a16:creationId xmlns:a16="http://schemas.microsoft.com/office/drawing/2014/main" id="{CF0760C9-90B0-6F8C-C08A-1EB642406E48}"/>
              </a:ext>
            </a:extLst>
          </p:cNvPr>
          <p:cNvPicPr>
            <a:picLocks noChangeAspect="1"/>
          </p:cNvPicPr>
          <p:nvPr/>
        </p:nvPicPr>
        <p:blipFill>
          <a:blip r:embed="rId3"/>
          <a:stretch>
            <a:fillRect/>
          </a:stretch>
        </p:blipFill>
        <p:spPr>
          <a:xfrm>
            <a:off x="2310826" y="3574818"/>
            <a:ext cx="7719284" cy="1849235"/>
          </a:xfrm>
          <a:prstGeom prst="rect">
            <a:avLst/>
          </a:prstGeom>
        </p:spPr>
      </p:pic>
    </p:spTree>
    <p:extLst>
      <p:ext uri="{BB962C8B-B14F-4D97-AF65-F5344CB8AC3E}">
        <p14:creationId xmlns:p14="http://schemas.microsoft.com/office/powerpoint/2010/main" val="22034698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47D29-18C6-1B82-20F4-125227EE1CC5}"/>
            </a:ext>
          </a:extLst>
        </p:cNvPr>
        <p:cNvGrpSpPr/>
        <p:nvPr/>
      </p:nvGrpSpPr>
      <p:grpSpPr>
        <a:xfrm>
          <a:off x="0" y="0"/>
          <a:ext cx="0" cy="0"/>
          <a:chOff x="0" y="0"/>
          <a:chExt cx="0" cy="0"/>
        </a:xfrm>
      </p:grpSpPr>
      <p:sp>
        <p:nvSpPr>
          <p:cNvPr id="4" name="Başlık 3">
            <a:extLst>
              <a:ext uri="{FF2B5EF4-FFF2-40B4-BE49-F238E27FC236}">
                <a16:creationId xmlns:a16="http://schemas.microsoft.com/office/drawing/2014/main" id="{18C040ED-112C-53F5-4E85-717BDD3B02D6}"/>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7FACAED9-09EA-E13E-8895-C71BE592EA9E}"/>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74</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F2C45560-97AA-31A8-BCCA-7C164C35650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Durulaştırma:</a:t>
            </a:r>
          </a:p>
          <a:p>
            <a:pPr marL="0" indent="0" algn="ctr">
              <a:lnSpc>
                <a:spcPts val="2800"/>
              </a:lnSpc>
              <a:spcBef>
                <a:spcPts val="0"/>
              </a:spcBef>
              <a:spcAft>
                <a:spcPts val="1200"/>
              </a:spcAft>
              <a:buNone/>
            </a:pPr>
            <a:r>
              <a:rPr lang="en-US" sz="2200" b="1" dirty="0" err="1">
                <a:latin typeface="Times New Roman" panose="02020603050405020304" pitchFamily="18" charset="0"/>
                <a:cs typeface="Times New Roman" panose="02020603050405020304" pitchFamily="18" charset="0"/>
              </a:rPr>
              <a:t>Maksimumların</a:t>
            </a:r>
            <a:r>
              <a:rPr lang="en-US" sz="2200" b="1" dirty="0">
                <a:latin typeface="Times New Roman" panose="02020603050405020304" pitchFamily="18" charset="0"/>
                <a:cs typeface="Times New Roman" panose="02020603050405020304" pitchFamily="18" charset="0"/>
              </a:rPr>
              <a:t> </a:t>
            </a:r>
            <a:r>
              <a:rPr lang="tr-TR" sz="2200" b="1" dirty="0">
                <a:latin typeface="Times New Roman" panose="02020603050405020304" pitchFamily="18" charset="0"/>
                <a:cs typeface="Times New Roman" panose="02020603050405020304" pitchFamily="18" charset="0"/>
              </a:rPr>
              <a:t>En Küçüğü</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Üyelik</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Yöntemi</a:t>
            </a:r>
            <a:r>
              <a:rPr lang="en-US" sz="2200" b="1" dirty="0">
                <a:latin typeface="Times New Roman" panose="02020603050405020304" pitchFamily="18" charset="0"/>
                <a:cs typeface="Times New Roman" panose="02020603050405020304" pitchFamily="18" charset="0"/>
              </a:rPr>
              <a:t> (</a:t>
            </a:r>
            <a:r>
              <a:rPr lang="tr-TR" sz="2200" b="1" dirty="0">
                <a:latin typeface="Times New Roman" panose="02020603050405020304" pitchFamily="18" charset="0"/>
                <a:cs typeface="Times New Roman" panose="02020603050405020304" pitchFamily="18" charset="0"/>
              </a:rPr>
              <a:t>SOM</a:t>
            </a:r>
            <a:r>
              <a:rPr lang="en-US" sz="2200" b="1" dirty="0">
                <a:latin typeface="Times New Roman" panose="02020603050405020304" pitchFamily="18" charset="0"/>
                <a:cs typeface="Times New Roman" panose="02020603050405020304" pitchFamily="18" charset="0"/>
              </a:rPr>
              <a:t>)</a:t>
            </a:r>
          </a:p>
          <a:p>
            <a:pPr algn="just">
              <a:lnSpc>
                <a:spcPts val="2800"/>
              </a:lnSpc>
              <a:spcBef>
                <a:spcPts val="1200"/>
              </a:spcBef>
              <a:spcAft>
                <a:spcPts val="1200"/>
              </a:spcAft>
            </a:pPr>
            <a:endParaRPr lang="tr-TR" sz="2200"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p:txBody>
      </p:sp>
      <p:pic>
        <p:nvPicPr>
          <p:cNvPr id="5" name="Resim 4">
            <a:extLst>
              <a:ext uri="{FF2B5EF4-FFF2-40B4-BE49-F238E27FC236}">
                <a16:creationId xmlns:a16="http://schemas.microsoft.com/office/drawing/2014/main" id="{835E4763-3D85-5314-A6D4-31FAE295D3DB}"/>
              </a:ext>
            </a:extLst>
          </p:cNvPr>
          <p:cNvPicPr>
            <a:picLocks noChangeAspect="1"/>
          </p:cNvPicPr>
          <p:nvPr/>
        </p:nvPicPr>
        <p:blipFill>
          <a:blip r:embed="rId3"/>
          <a:srcRect b="27478"/>
          <a:stretch/>
        </p:blipFill>
        <p:spPr>
          <a:xfrm>
            <a:off x="1350254" y="1811957"/>
            <a:ext cx="9187117" cy="3623697"/>
          </a:xfrm>
          <a:prstGeom prst="rect">
            <a:avLst/>
          </a:prstGeom>
        </p:spPr>
      </p:pic>
    </p:spTree>
    <p:extLst>
      <p:ext uri="{BB962C8B-B14F-4D97-AF65-F5344CB8AC3E}">
        <p14:creationId xmlns:p14="http://schemas.microsoft.com/office/powerpoint/2010/main" val="3116766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BC7C69-404F-B224-904D-9729DCD77E8C}"/>
            </a:ext>
          </a:extLst>
        </p:cNvPr>
        <p:cNvGrpSpPr/>
        <p:nvPr/>
      </p:nvGrpSpPr>
      <p:grpSpPr>
        <a:xfrm>
          <a:off x="0" y="0"/>
          <a:ext cx="0" cy="0"/>
          <a:chOff x="0" y="0"/>
          <a:chExt cx="0" cy="0"/>
        </a:xfrm>
      </p:grpSpPr>
      <p:sp>
        <p:nvSpPr>
          <p:cNvPr id="4" name="Başlık 3">
            <a:extLst>
              <a:ext uri="{FF2B5EF4-FFF2-40B4-BE49-F238E27FC236}">
                <a16:creationId xmlns:a16="http://schemas.microsoft.com/office/drawing/2014/main" id="{9A9B050E-DBB9-8620-8390-FC5E70182396}"/>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82BF7AAB-F45C-85BE-4E13-6C206F6807F4}"/>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75</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D4022A48-CAB8-041C-107D-DFAD6F4DC2A3}"/>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Durulaştırma:</a:t>
            </a:r>
          </a:p>
          <a:p>
            <a:pPr marL="0" indent="0" algn="ctr">
              <a:lnSpc>
                <a:spcPts val="2800"/>
              </a:lnSpc>
              <a:spcBef>
                <a:spcPts val="0"/>
              </a:spcBef>
              <a:spcAft>
                <a:spcPts val="1200"/>
              </a:spcAft>
              <a:buNone/>
            </a:pPr>
            <a:r>
              <a:rPr lang="en-US" sz="2200" b="1" dirty="0" err="1">
                <a:latin typeface="Times New Roman" panose="02020603050405020304" pitchFamily="18" charset="0"/>
                <a:cs typeface="Times New Roman" panose="02020603050405020304" pitchFamily="18" charset="0"/>
              </a:rPr>
              <a:t>Maksimumların</a:t>
            </a:r>
            <a:r>
              <a:rPr lang="en-US" sz="2200" b="1" dirty="0">
                <a:latin typeface="Times New Roman" panose="02020603050405020304" pitchFamily="18" charset="0"/>
                <a:cs typeface="Times New Roman" panose="02020603050405020304" pitchFamily="18" charset="0"/>
              </a:rPr>
              <a:t> </a:t>
            </a:r>
            <a:r>
              <a:rPr lang="tr-TR" sz="2200" b="1" dirty="0">
                <a:latin typeface="Times New Roman" panose="02020603050405020304" pitchFamily="18" charset="0"/>
                <a:cs typeface="Times New Roman" panose="02020603050405020304" pitchFamily="18" charset="0"/>
              </a:rPr>
              <a:t>En Büyüğü</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Üyelik</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Yöntemi</a:t>
            </a:r>
            <a:r>
              <a:rPr lang="en-US" sz="2200" b="1" dirty="0">
                <a:latin typeface="Times New Roman" panose="02020603050405020304" pitchFamily="18" charset="0"/>
                <a:cs typeface="Times New Roman" panose="02020603050405020304" pitchFamily="18" charset="0"/>
              </a:rPr>
              <a:t> (</a:t>
            </a:r>
            <a:r>
              <a:rPr lang="tr-TR" sz="2200" b="1" dirty="0">
                <a:latin typeface="Times New Roman" panose="02020603050405020304" pitchFamily="18" charset="0"/>
                <a:cs typeface="Times New Roman" panose="02020603050405020304" pitchFamily="18" charset="0"/>
              </a:rPr>
              <a:t>LOM</a:t>
            </a:r>
            <a:r>
              <a:rPr lang="en-US" sz="2200" b="1" dirty="0">
                <a:latin typeface="Times New Roman" panose="02020603050405020304" pitchFamily="18" charset="0"/>
                <a:cs typeface="Times New Roman" panose="02020603050405020304" pitchFamily="18" charset="0"/>
              </a:rPr>
              <a:t>)</a:t>
            </a:r>
          </a:p>
          <a:p>
            <a:pPr algn="just">
              <a:lnSpc>
                <a:spcPts val="2800"/>
              </a:lnSpc>
              <a:spcBef>
                <a:spcPts val="1200"/>
              </a:spcBef>
              <a:spcAft>
                <a:spcPts val="1200"/>
              </a:spcAft>
            </a:pPr>
            <a:endParaRPr lang="tr-TR" sz="2200"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p:txBody>
      </p:sp>
      <p:pic>
        <p:nvPicPr>
          <p:cNvPr id="6" name="Resim 5">
            <a:extLst>
              <a:ext uri="{FF2B5EF4-FFF2-40B4-BE49-F238E27FC236}">
                <a16:creationId xmlns:a16="http://schemas.microsoft.com/office/drawing/2014/main" id="{BDE991DF-22B3-05C0-636D-8F2F1BE0B5FE}"/>
              </a:ext>
            </a:extLst>
          </p:cNvPr>
          <p:cNvPicPr>
            <a:picLocks noChangeAspect="1"/>
          </p:cNvPicPr>
          <p:nvPr/>
        </p:nvPicPr>
        <p:blipFill>
          <a:blip r:embed="rId3"/>
          <a:stretch>
            <a:fillRect/>
          </a:stretch>
        </p:blipFill>
        <p:spPr>
          <a:xfrm>
            <a:off x="1680471" y="2035323"/>
            <a:ext cx="9091234" cy="2155982"/>
          </a:xfrm>
          <a:prstGeom prst="rect">
            <a:avLst/>
          </a:prstGeom>
        </p:spPr>
      </p:pic>
    </p:spTree>
    <p:extLst>
      <p:ext uri="{BB962C8B-B14F-4D97-AF65-F5344CB8AC3E}">
        <p14:creationId xmlns:p14="http://schemas.microsoft.com/office/powerpoint/2010/main" val="41958071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FA0259-1B59-F187-AB84-28F0C6A64ADF}"/>
            </a:ext>
          </a:extLst>
        </p:cNvPr>
        <p:cNvGrpSpPr/>
        <p:nvPr/>
      </p:nvGrpSpPr>
      <p:grpSpPr>
        <a:xfrm>
          <a:off x="0" y="0"/>
          <a:ext cx="0" cy="0"/>
          <a:chOff x="0" y="0"/>
          <a:chExt cx="0" cy="0"/>
        </a:xfrm>
      </p:grpSpPr>
      <p:sp>
        <p:nvSpPr>
          <p:cNvPr id="4" name="Başlık 3">
            <a:extLst>
              <a:ext uri="{FF2B5EF4-FFF2-40B4-BE49-F238E27FC236}">
                <a16:creationId xmlns:a16="http://schemas.microsoft.com/office/drawing/2014/main" id="{CECE44E5-28DF-E9DE-4D01-8821A407D45C}"/>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01CA0A1A-00CD-9F54-4AB8-76C81D4DFBC7}"/>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76</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BA44034C-DB58-BCA8-0CD3-5A582617AF33}"/>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Durulaştırma:</a:t>
            </a:r>
          </a:p>
          <a:p>
            <a:pPr algn="just">
              <a:lnSpc>
                <a:spcPts val="2800"/>
              </a:lnSpc>
              <a:spcBef>
                <a:spcPts val="1200"/>
              </a:spcBef>
              <a:spcAft>
                <a:spcPts val="1200"/>
              </a:spcAft>
            </a:pPr>
            <a:r>
              <a:rPr lang="tr-TR" sz="2200" dirty="0">
                <a:latin typeface="Times New Roman" panose="02020603050405020304" pitchFamily="18" charset="0"/>
                <a:cs typeface="Times New Roman" panose="02020603050405020304" pitchFamily="18" charset="0"/>
              </a:rPr>
              <a:t>SOM, LOM, MOM grafiksel gösterim</a:t>
            </a: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p:txBody>
      </p:sp>
      <p:pic>
        <p:nvPicPr>
          <p:cNvPr id="7" name="Resim 6">
            <a:extLst>
              <a:ext uri="{FF2B5EF4-FFF2-40B4-BE49-F238E27FC236}">
                <a16:creationId xmlns:a16="http://schemas.microsoft.com/office/drawing/2014/main" id="{AC5AC2B0-7D67-7633-CB21-9834577E1C8C}"/>
              </a:ext>
            </a:extLst>
          </p:cNvPr>
          <p:cNvPicPr>
            <a:picLocks noChangeAspect="1"/>
          </p:cNvPicPr>
          <p:nvPr/>
        </p:nvPicPr>
        <p:blipFill>
          <a:blip r:embed="rId3"/>
          <a:stretch>
            <a:fillRect/>
          </a:stretch>
        </p:blipFill>
        <p:spPr>
          <a:xfrm>
            <a:off x="1961305" y="1837253"/>
            <a:ext cx="7541923" cy="4784303"/>
          </a:xfrm>
          <a:prstGeom prst="rect">
            <a:avLst/>
          </a:prstGeom>
        </p:spPr>
      </p:pic>
    </p:spTree>
    <p:extLst>
      <p:ext uri="{BB962C8B-B14F-4D97-AF65-F5344CB8AC3E}">
        <p14:creationId xmlns:p14="http://schemas.microsoft.com/office/powerpoint/2010/main" val="28653477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77</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Bulanık Mantık Denetleyicisinin Tasarım İşlemi</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İlk olarak tasarımcı, dikkate alınması gereken süreç giriş ve çıkış değişkenlerini tanımlamalıdır. Bunun için tasarımcı denetlenecek sistemi iyi tanımalıdır.</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Daha sonra tasarımcı giriş ve çıkış sözel değişkenleri için bulanık bölümlemenin (ya da bulanık altkümelerin) sayısına karar vermelidir.</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Giriş-çıkış uzayı için tanımlanan bulanık kümelerin sayısı; yeterli bir tanımlama sağlayacak kadar büyük fakat belleği gereksiz harcamayacak kadar küçük olmalıdır.</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Bu sayının ne kadar iyi bir denetim sağlandığı üzerinde etkisi vardır.</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Üçüncü adımda tasarımcı bulanık giriş-çıkış değişkenleri için üyelik fonksiyonlarını seçmelidir.</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Üyelik fonksiyonları daha önce belirtildiği gibi farklı tiplerde olabilir. Ancak bunların içinde en çok kullanılanlar; üçgen ve yamuk fonksiyonlardır.</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Kullanılacak fonksiyonlar seçildikten sonra, tasarımcı bulanık denetim kurallarını daha önceden belirtilen dört yoldan birini kullanarak türetmelidir.</a:t>
            </a:r>
          </a:p>
          <a:p>
            <a:pPr algn="just">
              <a:lnSpc>
                <a:spcPts val="2800"/>
              </a:lnSpc>
              <a:spcBef>
                <a:spcPts val="0"/>
              </a:spcBef>
              <a:spcAft>
                <a:spcPts val="600"/>
              </a:spcAft>
            </a:pPr>
            <a:endParaRPr lang="tr-TR"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52744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78</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Bulanık Mantık Denetleyicisinin Tasarım İşlemi</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Birçok pratik uygulamada ‘uzman tecrübesi ve denetim mühendisliği bilgisinden türetme’ kullanılmaktadır.</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Daha sonra çıkarım motoru tanımlanmalıdır, fakat bunun için sistematik bir yöntem bulunmamaktadır. Çoğu uygulayıcı deneysel çalışmaları ve bunların sonuçlarını tercihlerini belirlemek için kullanmaktadır.</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Son olarak tasarımcı kendi uygulaması için doğru durulaştırma yöntemini seçmelidir.</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Bulanık denetim sistemi oluşturulduktan sonra, sistem benzetimi yapılabilir.</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Sistem performansı analiz edilebilir. Eğer sonuçlar istenildiği gibi değil ise, bulanık küme sayılarında ya da üyelik fonksiyonu eşlemelerinde değişiklikler yapılıp sistem tekrar test edilir.</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Bu sınama yanılma yaklaşımı istenilen sonuçlar elde edilinceye kadar sürdürülür.</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Bu yöntem zaman alıcı ve zor olmasına rağmen birçok başarılı endüstriyel uygulamada çokça kullanılmaktadır.</a:t>
            </a:r>
          </a:p>
          <a:p>
            <a:pPr algn="just">
              <a:lnSpc>
                <a:spcPts val="2800"/>
              </a:lnSpc>
              <a:spcBef>
                <a:spcPts val="0"/>
              </a:spcBef>
              <a:spcAft>
                <a:spcPts val="600"/>
              </a:spcAft>
            </a:pPr>
            <a:endParaRPr lang="tr-TR"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47723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ayt Numarası Yer Tutucusu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rtlCol="0"/>
          <a:lstStyle/>
          <a:p>
            <a:pPr rtl="0"/>
            <a:fld id="{D8DA9DAA-006C-4F4B-980E-E3DF019B24E2}" type="slidenum">
              <a:rPr lang="tr-TR" smtClean="0"/>
              <a:pPr rtl="0"/>
              <a:t>79</a:t>
            </a:fld>
            <a:endParaRPr lang="tr-TR"/>
          </a:p>
        </p:txBody>
      </p:sp>
      <p:sp>
        <p:nvSpPr>
          <p:cNvPr id="23" name="Alt Bilgi Yer Tutucusu 22">
            <a:extLst>
              <a:ext uri="{FF2B5EF4-FFF2-40B4-BE49-F238E27FC236}">
                <a16:creationId xmlns:a16="http://schemas.microsoft.com/office/drawing/2014/main" id="{DE8D546E-0F46-4CC0-B2B1-8B2430D00C0C}"/>
              </a:ext>
            </a:extLst>
          </p:cNvPr>
          <p:cNvSpPr>
            <a:spLocks noGrp="1"/>
          </p:cNvSpPr>
          <p:nvPr>
            <p:ph type="ftr" sz="quarter" idx="11"/>
          </p:nvPr>
        </p:nvSpPr>
        <p:spPr/>
        <p:txBody>
          <a:bodyPr rtlCol="0"/>
          <a:lstStyle/>
          <a:p>
            <a:pPr rtl="0"/>
            <a:r>
              <a:rPr lang="tr-TR" dirty="0"/>
              <a:t>Bulanık Mantık</a:t>
            </a:r>
          </a:p>
        </p:txBody>
      </p:sp>
      <p:pic>
        <p:nvPicPr>
          <p:cNvPr id="9" name="Resim Yer Tutucusu 8" descr="gün batımı sırasında dağlar">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3"/>
          <a:srcRect t="41" b="41"/>
          <a:stretch/>
        </p:blipFill>
        <p:spPr/>
      </p:pic>
      <p:pic>
        <p:nvPicPr>
          <p:cNvPr id="11" name="Resim Yer Tutucusu 10" descr="gün batımı sırasında dağlar">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4"/>
          <a:srcRect t="347" b="347"/>
          <a:stretch/>
        </p:blipFill>
        <p:spPr/>
      </p:pic>
      <p:sp>
        <p:nvSpPr>
          <p:cNvPr id="6" name="Başlık 5">
            <a:extLst>
              <a:ext uri="{FF2B5EF4-FFF2-40B4-BE49-F238E27FC236}">
                <a16:creationId xmlns:a16="http://schemas.microsoft.com/office/drawing/2014/main" id="{FF777B66-94CB-491C-AC6B-BDAC98E21D57}"/>
              </a:ext>
            </a:extLst>
          </p:cNvPr>
          <p:cNvSpPr>
            <a:spLocks noGrp="1"/>
          </p:cNvSpPr>
          <p:nvPr>
            <p:ph type="title"/>
          </p:nvPr>
        </p:nvSpPr>
        <p:spPr/>
        <p:txBody>
          <a:bodyPr rtlCol="0"/>
          <a:lstStyle/>
          <a:p>
            <a:pPr rtl="0"/>
            <a:r>
              <a:rPr lang="tr-TR" dirty="0"/>
              <a:t>SORULAR…</a:t>
            </a:r>
          </a:p>
        </p:txBody>
      </p:sp>
      <p:pic>
        <p:nvPicPr>
          <p:cNvPr id="15" name="Resim Yer Tutucusu 14" descr="alacakaranlık gökyüzünün altındaki dağlar">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5"/>
          <a:srcRect l="16" r="16"/>
          <a:stretch/>
        </p:blipFill>
        <p:spPr/>
      </p:pic>
      <p:pic>
        <p:nvPicPr>
          <p:cNvPr id="13" name="Resim Yer Tutucusu 12" descr="şafaktan hemen önce, karanlık gökyüzünün altındaki dağlar">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6"/>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Örnek: Sıcaklığın Bulanık Mantık İle Kontrolü</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8</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981075"/>
            <a:ext cx="10515600" cy="4895850"/>
          </a:xfrm>
        </p:spPr>
        <p:txBody>
          <a:bodyPr>
            <a:noAutofit/>
          </a:bodyPr>
          <a:lstStyle/>
          <a:p>
            <a:pPr marL="0" indent="0" algn="ctr">
              <a:lnSpc>
                <a:spcPts val="2800"/>
              </a:lnSpc>
              <a:spcBef>
                <a:spcPts val="0"/>
              </a:spcBef>
              <a:spcAft>
                <a:spcPts val="1200"/>
              </a:spcAft>
              <a:buNone/>
            </a:pPr>
            <a:r>
              <a:rPr lang="tr-TR" sz="2200" b="1" dirty="0">
                <a:latin typeface="Times New Roman" panose="02020603050405020304" pitchFamily="18" charset="0"/>
                <a:cs typeface="Times New Roman" panose="02020603050405020304" pitchFamily="18" charset="0"/>
              </a:rPr>
              <a:t>Bulanık mantık denetleyici için tasarım aşaması</a:t>
            </a:r>
          </a:p>
        </p:txBody>
      </p:sp>
      <p:pic>
        <p:nvPicPr>
          <p:cNvPr id="5" name="Resim 4">
            <a:extLst>
              <a:ext uri="{FF2B5EF4-FFF2-40B4-BE49-F238E27FC236}">
                <a16:creationId xmlns:a16="http://schemas.microsoft.com/office/drawing/2014/main" id="{AD33BA9A-EA03-FA44-3C87-6090789E92AC}"/>
              </a:ext>
            </a:extLst>
          </p:cNvPr>
          <p:cNvPicPr>
            <a:picLocks noChangeAspect="1"/>
          </p:cNvPicPr>
          <p:nvPr/>
        </p:nvPicPr>
        <p:blipFill>
          <a:blip r:embed="rId3"/>
          <a:stretch>
            <a:fillRect/>
          </a:stretch>
        </p:blipFill>
        <p:spPr>
          <a:xfrm>
            <a:off x="1550848" y="1550130"/>
            <a:ext cx="8917379" cy="4968000"/>
          </a:xfrm>
          <a:prstGeom prst="rect">
            <a:avLst/>
          </a:prstGeom>
        </p:spPr>
      </p:pic>
    </p:spTree>
    <p:extLst>
      <p:ext uri="{BB962C8B-B14F-4D97-AF65-F5344CB8AC3E}">
        <p14:creationId xmlns:p14="http://schemas.microsoft.com/office/powerpoint/2010/main" val="21191526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94699"/>
            <a:ext cx="10515600" cy="610821"/>
          </a:xfrm>
        </p:spPr>
        <p:txBody>
          <a:bodyPr rtlCol="0">
            <a:noAutofit/>
          </a:bodyPr>
          <a:lstStyle/>
          <a:p>
            <a:pPr algn="ctr" rtl="0"/>
            <a:r>
              <a:rPr lang="tr-TR" sz="2800" dirty="0"/>
              <a:t>Kaynakça</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80</a:t>
            </a:fld>
            <a:endParaRPr lang="tr-TR" b="1" cap="all" spc="100" dirty="0">
              <a:solidFill>
                <a:schemeClr val="accent2"/>
              </a:solidFill>
            </a:endParaRPr>
          </a:p>
        </p:txBody>
      </p:sp>
      <p:sp>
        <p:nvSpPr>
          <p:cNvPr id="7" name="İçerik Yer Tutucusu 6">
            <a:extLst>
              <a:ext uri="{FF2B5EF4-FFF2-40B4-BE49-F238E27FC236}">
                <a16:creationId xmlns:a16="http://schemas.microsoft.com/office/drawing/2014/main" id="{93522BE1-E6EE-F54D-32F4-40BA2DCC5EEB}"/>
              </a:ext>
            </a:extLst>
          </p:cNvPr>
          <p:cNvSpPr>
            <a:spLocks noGrp="1"/>
          </p:cNvSpPr>
          <p:nvPr>
            <p:ph idx="1"/>
          </p:nvPr>
        </p:nvSpPr>
        <p:spPr>
          <a:xfrm>
            <a:off x="838200" y="905520"/>
            <a:ext cx="10515600" cy="5633392"/>
          </a:xfrm>
        </p:spPr>
        <p:txBody>
          <a:bodyPr>
            <a:normAutofit fontScale="92500"/>
          </a:bodyPr>
          <a:lstStyle/>
          <a:p>
            <a:pPr marL="342900" lvl="1" indent="-342900" algn="just">
              <a:lnSpc>
                <a:spcPts val="2800"/>
              </a:lnSpc>
              <a:spcBef>
                <a:spcPts val="0"/>
              </a:spcBef>
              <a:spcAft>
                <a:spcPts val="600"/>
              </a:spcAft>
            </a:pPr>
            <a:r>
              <a:rPr lang="tr-TR" sz="2200" dirty="0">
                <a:latin typeface="Times New Roman" panose="02020603050405020304" pitchFamily="18" charset="0"/>
              </a:rPr>
              <a:t>Bay, Ö. F., Bulanık Mantık Ders Notları, Gazi Üniversitesi, Teknoloji Fakültesi.</a:t>
            </a:r>
          </a:p>
          <a:p>
            <a:pPr marL="342900" lvl="1" indent="-342900" algn="just">
              <a:lnSpc>
                <a:spcPts val="2800"/>
              </a:lnSpc>
              <a:spcBef>
                <a:spcPts val="0"/>
              </a:spcBef>
              <a:spcAft>
                <a:spcPts val="600"/>
              </a:spcAft>
            </a:pPr>
            <a:r>
              <a:rPr lang="tr-TR" sz="2200" dirty="0">
                <a:latin typeface="Times New Roman" panose="02020603050405020304" pitchFamily="18" charset="0"/>
              </a:rPr>
              <a:t>Elmas, Ç., 2003a, “Bulanık Mantık Denetleyiciler”, Seçkin Yayıncılık, 1. Baskı, Ankara, Türkiye.</a:t>
            </a:r>
          </a:p>
          <a:p>
            <a:pPr marL="342900" lvl="1" indent="-342900" algn="just">
              <a:lnSpc>
                <a:spcPts val="2800"/>
              </a:lnSpc>
              <a:spcBef>
                <a:spcPts val="0"/>
              </a:spcBef>
              <a:spcAft>
                <a:spcPts val="600"/>
              </a:spcAft>
            </a:pPr>
            <a:r>
              <a:rPr lang="tr-TR" sz="2200" dirty="0">
                <a:latin typeface="Times New Roman" panose="02020603050405020304" pitchFamily="18" charset="0"/>
              </a:rPr>
              <a:t>Baykal, N.,, Timur Beyan: Bulanık Mantık İlke ve Temelleri, Ankara, Bıçaklar Kitabevi, 2004, s.9.</a:t>
            </a:r>
          </a:p>
          <a:p>
            <a:pPr marL="342900" lvl="1" indent="-342900" algn="just">
              <a:lnSpc>
                <a:spcPts val="2800"/>
              </a:lnSpc>
              <a:spcBef>
                <a:spcPts val="0"/>
              </a:spcBef>
              <a:spcAft>
                <a:spcPts val="600"/>
              </a:spcAft>
            </a:pPr>
            <a:r>
              <a:rPr lang="tr-TR" sz="2200" dirty="0">
                <a:latin typeface="Times New Roman" panose="02020603050405020304" pitchFamily="18" charset="0"/>
              </a:rPr>
              <a:t>ÇOBANOĞLU, B., Ders Notları, http://www.cobanoglu.fws1.com/bulanik.htm </a:t>
            </a:r>
          </a:p>
          <a:p>
            <a:pPr marL="342900" lvl="1" indent="-342900" algn="just">
              <a:lnSpc>
                <a:spcPts val="2800"/>
              </a:lnSpc>
              <a:spcBef>
                <a:spcPts val="0"/>
              </a:spcBef>
              <a:spcAft>
                <a:spcPts val="600"/>
              </a:spcAft>
            </a:pPr>
            <a:r>
              <a:rPr lang="tr-TR" sz="2200" dirty="0">
                <a:latin typeface="Times New Roman" panose="02020603050405020304" pitchFamily="18" charset="0"/>
              </a:rPr>
              <a:t>Sen, Z., Modern Mantık, _</a:t>
            </a:r>
            <a:r>
              <a:rPr lang="tr-TR" sz="2200" dirty="0" err="1">
                <a:latin typeface="Times New Roman" panose="02020603050405020304" pitchFamily="18" charset="0"/>
              </a:rPr>
              <a:t>stanbul</a:t>
            </a:r>
            <a:r>
              <a:rPr lang="tr-TR" sz="2200" dirty="0">
                <a:latin typeface="Times New Roman" panose="02020603050405020304" pitchFamily="18" charset="0"/>
              </a:rPr>
              <a:t>, Bilge Kültür Sanat Yayıncılık,</a:t>
            </a:r>
          </a:p>
          <a:p>
            <a:pPr marL="342900" lvl="1" indent="-342900" algn="just">
              <a:lnSpc>
                <a:spcPts val="2800"/>
              </a:lnSpc>
              <a:spcBef>
                <a:spcPts val="0"/>
              </a:spcBef>
              <a:spcAft>
                <a:spcPts val="600"/>
              </a:spcAft>
            </a:pPr>
            <a:r>
              <a:rPr lang="tr-TR" sz="2200" dirty="0" err="1">
                <a:latin typeface="Times New Roman" panose="02020603050405020304" pitchFamily="18" charset="0"/>
              </a:rPr>
              <a:t>Daş</a:t>
            </a:r>
            <a:r>
              <a:rPr lang="tr-TR" sz="2200" dirty="0">
                <a:latin typeface="Times New Roman" panose="02020603050405020304" pitchFamily="18" charset="0"/>
              </a:rPr>
              <a:t>, İ., 2003. Matematikte Bulanık Sayılar. (Yüksek Lisans Tezi), Yıldız Teknik </a:t>
            </a:r>
          </a:p>
          <a:p>
            <a:pPr marL="342900" lvl="1" indent="-342900" algn="just">
              <a:lnSpc>
                <a:spcPts val="2800"/>
              </a:lnSpc>
              <a:spcBef>
                <a:spcPts val="0"/>
              </a:spcBef>
              <a:spcAft>
                <a:spcPts val="600"/>
              </a:spcAft>
            </a:pPr>
            <a:r>
              <a:rPr lang="tr-TR" sz="2200" dirty="0">
                <a:latin typeface="Times New Roman" panose="02020603050405020304" pitchFamily="18" charset="0"/>
              </a:rPr>
              <a:t>Üniversitesi Fen Bilimleri Enstitüsü, İstanbul.</a:t>
            </a:r>
          </a:p>
          <a:p>
            <a:pPr marL="342900" lvl="1" indent="-342900" algn="just">
              <a:lnSpc>
                <a:spcPts val="2800"/>
              </a:lnSpc>
              <a:spcBef>
                <a:spcPts val="0"/>
              </a:spcBef>
              <a:spcAft>
                <a:spcPts val="600"/>
              </a:spcAft>
            </a:pPr>
            <a:r>
              <a:rPr lang="tr-TR" sz="2200" dirty="0">
                <a:latin typeface="Times New Roman" panose="02020603050405020304" pitchFamily="18" charset="0"/>
              </a:rPr>
              <a:t>https://websitem.karatekin.edu.tr/user_files/zafercivelek/files/20190216_187604f5aaae4f89be554bbd63451325.pdf</a:t>
            </a:r>
          </a:p>
          <a:p>
            <a:pPr marL="342900" lvl="1" indent="-342900" algn="just">
              <a:lnSpc>
                <a:spcPts val="2800"/>
              </a:lnSpc>
              <a:spcBef>
                <a:spcPts val="0"/>
              </a:spcBef>
              <a:spcAft>
                <a:spcPts val="600"/>
              </a:spcAft>
            </a:pPr>
            <a:r>
              <a:rPr lang="tr-TR" sz="2200" dirty="0">
                <a:latin typeface="Times New Roman" panose="02020603050405020304" pitchFamily="18" charset="0"/>
                <a:hlinkClick r:id="rId3"/>
              </a:rPr>
              <a:t>https://medium.com/deep-learning-turkiye/python-ile-bulan%C4%B1k-mant%C4%B1k-modellemesi-74459dc27308</a:t>
            </a:r>
            <a:endParaRPr lang="tr-TR" sz="2200" dirty="0">
              <a:latin typeface="Times New Roman" panose="02020603050405020304" pitchFamily="18" charset="0"/>
            </a:endParaRPr>
          </a:p>
          <a:p>
            <a:pPr marL="342900" lvl="1" indent="-342900" algn="just">
              <a:lnSpc>
                <a:spcPts val="2800"/>
              </a:lnSpc>
              <a:spcBef>
                <a:spcPts val="0"/>
              </a:spcBef>
              <a:spcAft>
                <a:spcPts val="600"/>
              </a:spcAft>
            </a:pPr>
            <a:r>
              <a:rPr lang="tr-TR" sz="2200" dirty="0">
                <a:latin typeface="Times New Roman" panose="02020603050405020304" pitchFamily="18" charset="0"/>
              </a:rPr>
              <a:t>https://guraysonugur.aku.edu.tr/wp-content/uploads/sites/11/2018/02/BMK-Ders-2.pdf</a:t>
            </a:r>
          </a:p>
          <a:p>
            <a:pPr marL="0" lvl="1" indent="0" algn="ctr">
              <a:lnSpc>
                <a:spcPts val="2800"/>
              </a:lnSpc>
              <a:spcBef>
                <a:spcPts val="0"/>
              </a:spcBef>
              <a:spcAft>
                <a:spcPts val="600"/>
              </a:spcAft>
              <a:buNone/>
            </a:pPr>
            <a:endParaRPr lang="tr-TR" sz="2200" dirty="0">
              <a:latin typeface="Times New Roman" panose="02020603050405020304" pitchFamily="18" charset="0"/>
            </a:endParaRPr>
          </a:p>
        </p:txBody>
      </p:sp>
    </p:spTree>
    <p:extLst>
      <p:ext uri="{BB962C8B-B14F-4D97-AF65-F5344CB8AC3E}">
        <p14:creationId xmlns:p14="http://schemas.microsoft.com/office/powerpoint/2010/main" val="970365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Örnek: Sıcaklığın Bulanık Mantık İle Kontrolü</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9</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981075"/>
            <a:ext cx="10515600" cy="4895850"/>
          </a:xfrm>
        </p:spPr>
        <p:txBody>
          <a:bodyPr>
            <a:noAutofit/>
          </a:bodyPr>
          <a:lstStyle/>
          <a:p>
            <a:pPr marL="0" indent="0" algn="ctr">
              <a:lnSpc>
                <a:spcPts val="2800"/>
              </a:lnSpc>
              <a:spcBef>
                <a:spcPts val="0"/>
              </a:spcBef>
              <a:spcAft>
                <a:spcPts val="1200"/>
              </a:spcAft>
              <a:buNone/>
            </a:pPr>
            <a:r>
              <a:rPr lang="tr-TR" sz="2200" b="1" dirty="0">
                <a:latin typeface="Times New Roman" panose="02020603050405020304" pitchFamily="18" charset="0"/>
                <a:cs typeface="Times New Roman" panose="02020603050405020304" pitchFamily="18" charset="0"/>
              </a:rPr>
              <a:t>Bulanık mantık denetleyici için tasarım aşaması</a:t>
            </a:r>
          </a:p>
        </p:txBody>
      </p:sp>
      <p:pic>
        <p:nvPicPr>
          <p:cNvPr id="2" name="Resim 1">
            <a:extLst>
              <a:ext uri="{FF2B5EF4-FFF2-40B4-BE49-F238E27FC236}">
                <a16:creationId xmlns:a16="http://schemas.microsoft.com/office/drawing/2014/main" id="{DFF4F5BC-C564-B02A-2308-E90C3CB95044}"/>
              </a:ext>
            </a:extLst>
          </p:cNvPr>
          <p:cNvPicPr>
            <a:picLocks noChangeAspect="1"/>
          </p:cNvPicPr>
          <p:nvPr/>
        </p:nvPicPr>
        <p:blipFill>
          <a:blip r:embed="rId3"/>
          <a:stretch>
            <a:fillRect/>
          </a:stretch>
        </p:blipFill>
        <p:spPr>
          <a:xfrm>
            <a:off x="2277073" y="1679429"/>
            <a:ext cx="7637854" cy="1008000"/>
          </a:xfrm>
          <a:prstGeom prst="rect">
            <a:avLst/>
          </a:prstGeom>
        </p:spPr>
      </p:pic>
      <p:pic>
        <p:nvPicPr>
          <p:cNvPr id="7" name="Resim 6">
            <a:extLst>
              <a:ext uri="{FF2B5EF4-FFF2-40B4-BE49-F238E27FC236}">
                <a16:creationId xmlns:a16="http://schemas.microsoft.com/office/drawing/2014/main" id="{A39F3C2D-FCD2-AB0A-6544-0FB42E30F967}"/>
              </a:ext>
            </a:extLst>
          </p:cNvPr>
          <p:cNvPicPr>
            <a:picLocks noChangeAspect="1"/>
          </p:cNvPicPr>
          <p:nvPr/>
        </p:nvPicPr>
        <p:blipFill>
          <a:blip r:embed="rId4"/>
          <a:stretch>
            <a:fillRect/>
          </a:stretch>
        </p:blipFill>
        <p:spPr>
          <a:xfrm>
            <a:off x="2514601" y="3227546"/>
            <a:ext cx="5671209" cy="1908000"/>
          </a:xfrm>
          <a:prstGeom prst="rect">
            <a:avLst/>
          </a:prstGeom>
        </p:spPr>
      </p:pic>
    </p:spTree>
    <p:extLst>
      <p:ext uri="{BB962C8B-B14F-4D97-AF65-F5344CB8AC3E}">
        <p14:creationId xmlns:p14="http://schemas.microsoft.com/office/powerpoint/2010/main" val="2479599133"/>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185_TF89338750_Win32.potx" id="{7F167A53-1BFB-47B1-B18D-80965C855A21}" vid="{3E5DCE5D-3C45-4BA8-AE8E-27C7B8135B92}"/>
    </a:ext>
  </a:extLst>
</a:theme>
</file>

<file path=ppt/theme/theme2.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C8E00D1-8EA3-4E42-801D-0253E1EAFC2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{B9600D50-79FC-4702-97E9-0C6F6FCBBC9D}tf89338750_win32</Template>
  <TotalTime>8685</TotalTime>
  <Words>4129</Words>
  <Application>Microsoft Office PowerPoint</Application>
  <PresentationFormat>Geniş ekran</PresentationFormat>
  <Paragraphs>578</Paragraphs>
  <Slides>80</Slides>
  <Notes>80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80</vt:i4>
      </vt:variant>
    </vt:vector>
  </HeadingPairs>
  <TitlesOfParts>
    <vt:vector size="85" baseType="lpstr">
      <vt:lpstr>Arial</vt:lpstr>
      <vt:lpstr>Calibri</vt:lpstr>
      <vt:lpstr>Times New Roman</vt:lpstr>
      <vt:lpstr>Univers</vt:lpstr>
      <vt:lpstr>GradientUnivers</vt:lpstr>
      <vt:lpstr>BULANIK MANTIK</vt:lpstr>
      <vt:lpstr>Bölüm 5 : BULANIK MANTIK DENETLEYİCİLERİ</vt:lpstr>
      <vt:lpstr>Bulanık Mantık Denetimi</vt:lpstr>
      <vt:lpstr>Bulanık Mantık Denetimi</vt:lpstr>
      <vt:lpstr>Bulanık Mantık Denetim Sisteminin Konfigürasyonu</vt:lpstr>
      <vt:lpstr>Örnek: Sıcaklığın Bulanık Mantık İle Kontrolü</vt:lpstr>
      <vt:lpstr>Örnek: Sıcaklığın Bulanık Mantık İle Kontrolü</vt:lpstr>
      <vt:lpstr>Örnek: Sıcaklığın Bulanık Mantık İle Kontrolü</vt:lpstr>
      <vt:lpstr>Örnek: Sıcaklığın Bulanık Mantık İle Kontrolü</vt:lpstr>
      <vt:lpstr>Örnek: Sıcaklığın Bulanık Mantık İle Kontrolü</vt:lpstr>
      <vt:lpstr>Örnek: Sıcaklığın Bulanık Mantık İle Kontrolü</vt:lpstr>
      <vt:lpstr>Bulanık Mantık Denetleyicinin Elemanları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SORULAR…</vt:lpstr>
      <vt:lpstr>Kaynakça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BULANIK MANTIK</dc:title>
  <dc:creator>Abdulkadir Karacı</dc:creator>
  <cp:lastModifiedBy>Abdulkadir Karacı</cp:lastModifiedBy>
  <cp:revision>413</cp:revision>
  <dcterms:created xsi:type="dcterms:W3CDTF">2022-09-22T13:24:45Z</dcterms:created>
  <dcterms:modified xsi:type="dcterms:W3CDTF">2025-02-13T14:33:33Z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